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409" r:id="rId5"/>
    <p:sldId id="454" r:id="rId6"/>
    <p:sldId id="263" r:id="rId7"/>
    <p:sldId id="464" r:id="rId8"/>
    <p:sldId id="465" r:id="rId9"/>
    <p:sldId id="466" r:id="rId10"/>
    <p:sldId id="471" r:id="rId11"/>
    <p:sldId id="487" r:id="rId12"/>
    <p:sldId id="488" r:id="rId13"/>
    <p:sldId id="485" r:id="rId14"/>
    <p:sldId id="490" r:id="rId15"/>
    <p:sldId id="474" r:id="rId16"/>
    <p:sldId id="480" r:id="rId17"/>
    <p:sldId id="500" r:id="rId18"/>
    <p:sldId id="499" r:id="rId19"/>
    <p:sldId id="489" r:id="rId20"/>
    <p:sldId id="477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78" r:id="rId29"/>
    <p:sldId id="498" r:id="rId30"/>
    <p:sldId id="468" r:id="rId31"/>
    <p:sldId id="479" r:id="rId32"/>
    <p:sldId id="481" r:id="rId33"/>
    <p:sldId id="469" r:id="rId34"/>
    <p:sldId id="483" r:id="rId35"/>
    <p:sldId id="484" r:id="rId36"/>
    <p:sldId id="502" r:id="rId37"/>
    <p:sldId id="470" r:id="rId38"/>
    <p:sldId id="501" r:id="rId39"/>
    <p:sldId id="453" r:id="rId40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VEZ Alexis" initials="CA" lastIdx="1" clrIdx="0">
    <p:extLst>
      <p:ext uri="{19B8F6BF-5375-455C-9EA6-DF929625EA0E}">
        <p15:presenceInfo xmlns:p15="http://schemas.microsoft.com/office/powerpoint/2012/main" userId="S-1-5-21-1248577188-10479689-3873521419-622523" providerId="AD"/>
      </p:ext>
    </p:extLst>
  </p:cmAuthor>
  <p:cmAuthor id="2" name="FERNANDEZ RODRIGUEZ Jose Carlos" initials="FRJC" lastIdx="1" clrIdx="1">
    <p:extLst>
      <p:ext uri="{19B8F6BF-5375-455C-9EA6-DF929625EA0E}">
        <p15:presenceInfo xmlns:p15="http://schemas.microsoft.com/office/powerpoint/2012/main" userId="S::josecarlos.fernandezrodriguez@soprasteria.com::cad7cbe4-c7a8-4107-aae3-69aae1aa02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6A3D"/>
    <a:srgbClr val="B1B14A"/>
    <a:srgbClr val="AA66AC"/>
    <a:srgbClr val="5664B3"/>
    <a:srgbClr val="6AAC6C"/>
    <a:srgbClr val="AFAFB0"/>
    <a:srgbClr val="AC6749"/>
    <a:srgbClr val="707BB2"/>
    <a:srgbClr val="4BB14B"/>
    <a:srgbClr val="AFAF4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28" autoAdjust="0"/>
    <p:restoredTop sz="94638" autoAdjust="0"/>
  </p:normalViewPr>
  <p:slideViewPr>
    <p:cSldViewPr snapToGrid="0">
      <p:cViewPr varScale="1">
        <p:scale>
          <a:sx n="116" d="100"/>
          <a:sy n="116" d="100"/>
        </p:scale>
        <p:origin x="80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55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BDF976-2C7F-8D4E-9B24-E1D7A865ECBC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AF0BFE5E-290E-4D40-8697-80AD001552DC}">
      <dgm:prSet phldrT="[Text]"/>
      <dgm:spPr/>
      <dgm:t>
        <a:bodyPr/>
        <a:lstStyle/>
        <a:p>
          <a:r>
            <a:rPr lang="en-GB" dirty="0" err="1"/>
            <a:t>Diseño</a:t>
          </a:r>
          <a:endParaRPr lang="en-GB" dirty="0"/>
        </a:p>
      </dgm:t>
    </dgm:pt>
    <dgm:pt modelId="{E67FCFA8-8D02-CA4F-A5CE-FD7F9F26AFC7}" type="parTrans" cxnId="{B270C16C-5E81-E44E-996F-4618DC5181A9}">
      <dgm:prSet/>
      <dgm:spPr/>
      <dgm:t>
        <a:bodyPr/>
        <a:lstStyle/>
        <a:p>
          <a:endParaRPr lang="en-GB"/>
        </a:p>
      </dgm:t>
    </dgm:pt>
    <dgm:pt modelId="{3BF31804-D95C-9F47-BBE1-9DEC4D0E503E}" type="sibTrans" cxnId="{B270C16C-5E81-E44E-996F-4618DC5181A9}">
      <dgm:prSet/>
      <dgm:spPr/>
      <dgm:t>
        <a:bodyPr/>
        <a:lstStyle/>
        <a:p>
          <a:endParaRPr lang="en-GB"/>
        </a:p>
      </dgm:t>
    </dgm:pt>
    <dgm:pt modelId="{3E9EC073-324E-794A-B03B-177D40EA219A}">
      <dgm:prSet phldrT="[Text]"/>
      <dgm:spPr/>
      <dgm:t>
        <a:bodyPr/>
        <a:lstStyle/>
        <a:p>
          <a:r>
            <a:rPr lang="en-GB" dirty="0" err="1"/>
            <a:t>Ingeniería</a:t>
          </a:r>
          <a:endParaRPr lang="en-GB" dirty="0"/>
        </a:p>
      </dgm:t>
    </dgm:pt>
    <dgm:pt modelId="{0ED7DBFE-1B56-9A47-B4AC-51A97CF1B9AB}" type="parTrans" cxnId="{3A946359-9F6D-8A4C-8B0B-45C72C392BBD}">
      <dgm:prSet/>
      <dgm:spPr/>
      <dgm:t>
        <a:bodyPr/>
        <a:lstStyle/>
        <a:p>
          <a:endParaRPr lang="en-GB"/>
        </a:p>
      </dgm:t>
    </dgm:pt>
    <dgm:pt modelId="{C6DE08DD-65EE-4B42-B36C-9159304EEFAC}" type="sibTrans" cxnId="{3A946359-9F6D-8A4C-8B0B-45C72C392BBD}">
      <dgm:prSet/>
      <dgm:spPr/>
      <dgm:t>
        <a:bodyPr/>
        <a:lstStyle/>
        <a:p>
          <a:endParaRPr lang="en-GB"/>
        </a:p>
      </dgm:t>
    </dgm:pt>
    <dgm:pt modelId="{4C4282F2-CA27-A14B-A295-BD3F3102DD3D}">
      <dgm:prSet phldrT="[Text]"/>
      <dgm:spPr/>
      <dgm:t>
        <a:bodyPr/>
        <a:lstStyle/>
        <a:p>
          <a:r>
            <a:rPr lang="en-GB" dirty="0" err="1"/>
            <a:t>Cliente</a:t>
          </a:r>
          <a:endParaRPr lang="en-GB" dirty="0"/>
        </a:p>
      </dgm:t>
    </dgm:pt>
    <dgm:pt modelId="{3BC4DE6B-2BF1-AE45-873F-14C235616C79}" type="parTrans" cxnId="{58CFA38E-B07F-0940-9DC9-ADDD8C159B23}">
      <dgm:prSet/>
      <dgm:spPr/>
      <dgm:t>
        <a:bodyPr/>
        <a:lstStyle/>
        <a:p>
          <a:endParaRPr lang="en-GB"/>
        </a:p>
      </dgm:t>
    </dgm:pt>
    <dgm:pt modelId="{14EC5986-0F33-3B4D-A41D-4A720F7727D4}" type="sibTrans" cxnId="{58CFA38E-B07F-0940-9DC9-ADDD8C159B23}">
      <dgm:prSet/>
      <dgm:spPr/>
      <dgm:t>
        <a:bodyPr/>
        <a:lstStyle/>
        <a:p>
          <a:endParaRPr lang="en-GB"/>
        </a:p>
      </dgm:t>
    </dgm:pt>
    <dgm:pt modelId="{2ACF3652-CE6C-8D4D-B61C-CE1B16D5013C}" type="pres">
      <dgm:prSet presAssocID="{C0BDF976-2C7F-8D4E-9B24-E1D7A865ECBC}" presName="compositeShape" presStyleCnt="0">
        <dgm:presLayoutVars>
          <dgm:chMax val="7"/>
          <dgm:dir/>
          <dgm:resizeHandles val="exact"/>
        </dgm:presLayoutVars>
      </dgm:prSet>
      <dgm:spPr/>
    </dgm:pt>
    <dgm:pt modelId="{AE547EE4-4FC3-9C44-8687-59C4C0F4DA09}" type="pres">
      <dgm:prSet presAssocID="{C0BDF976-2C7F-8D4E-9B24-E1D7A865ECBC}" presName="wedge1" presStyleLbl="node1" presStyleIdx="0" presStyleCnt="3"/>
      <dgm:spPr/>
      <dgm:t>
        <a:bodyPr/>
        <a:lstStyle/>
        <a:p>
          <a:endParaRPr lang="es-ES"/>
        </a:p>
      </dgm:t>
    </dgm:pt>
    <dgm:pt modelId="{536D0D68-CF50-B147-90EF-D6ECEA5712DA}" type="pres">
      <dgm:prSet presAssocID="{C0BDF976-2C7F-8D4E-9B24-E1D7A865ECBC}" presName="dummy1a" presStyleCnt="0"/>
      <dgm:spPr/>
    </dgm:pt>
    <dgm:pt modelId="{2D793748-7E57-4543-8B25-D1609AFDFF1A}" type="pres">
      <dgm:prSet presAssocID="{C0BDF976-2C7F-8D4E-9B24-E1D7A865ECBC}" presName="dummy1b" presStyleCnt="0"/>
      <dgm:spPr/>
    </dgm:pt>
    <dgm:pt modelId="{FD4F9050-A52D-AB49-9FC1-0A40E7017AD0}" type="pres">
      <dgm:prSet presAssocID="{C0BDF976-2C7F-8D4E-9B24-E1D7A865ECB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5A34C2-A05F-F44E-9A4B-5E2C974BD181}" type="pres">
      <dgm:prSet presAssocID="{C0BDF976-2C7F-8D4E-9B24-E1D7A865ECBC}" presName="wedge2" presStyleLbl="node1" presStyleIdx="1" presStyleCnt="3"/>
      <dgm:spPr/>
      <dgm:t>
        <a:bodyPr/>
        <a:lstStyle/>
        <a:p>
          <a:endParaRPr lang="es-ES"/>
        </a:p>
      </dgm:t>
    </dgm:pt>
    <dgm:pt modelId="{961597CA-A4D6-ED46-A4E4-C384F5DD569B}" type="pres">
      <dgm:prSet presAssocID="{C0BDF976-2C7F-8D4E-9B24-E1D7A865ECBC}" presName="dummy2a" presStyleCnt="0"/>
      <dgm:spPr/>
    </dgm:pt>
    <dgm:pt modelId="{17164801-376C-7B41-86BA-82182B46A652}" type="pres">
      <dgm:prSet presAssocID="{C0BDF976-2C7F-8D4E-9B24-E1D7A865ECBC}" presName="dummy2b" presStyleCnt="0"/>
      <dgm:spPr/>
    </dgm:pt>
    <dgm:pt modelId="{3BD51C77-FE7F-4F4D-BD5A-D766E2C4EF18}" type="pres">
      <dgm:prSet presAssocID="{C0BDF976-2C7F-8D4E-9B24-E1D7A865ECB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40D728-8EAB-B94F-B6AE-6D95175A5D77}" type="pres">
      <dgm:prSet presAssocID="{C0BDF976-2C7F-8D4E-9B24-E1D7A865ECBC}" presName="wedge3" presStyleLbl="node1" presStyleIdx="2" presStyleCnt="3"/>
      <dgm:spPr/>
      <dgm:t>
        <a:bodyPr/>
        <a:lstStyle/>
        <a:p>
          <a:endParaRPr lang="es-ES"/>
        </a:p>
      </dgm:t>
    </dgm:pt>
    <dgm:pt modelId="{A47DE7EF-D3D0-8943-9C9C-87EB70ED1C35}" type="pres">
      <dgm:prSet presAssocID="{C0BDF976-2C7F-8D4E-9B24-E1D7A865ECBC}" presName="dummy3a" presStyleCnt="0"/>
      <dgm:spPr/>
    </dgm:pt>
    <dgm:pt modelId="{73B13B05-8058-E649-A100-4BF94192CC72}" type="pres">
      <dgm:prSet presAssocID="{C0BDF976-2C7F-8D4E-9B24-E1D7A865ECBC}" presName="dummy3b" presStyleCnt="0"/>
      <dgm:spPr/>
    </dgm:pt>
    <dgm:pt modelId="{778F9CB2-BF0F-C74E-99F2-2C459F53BF5D}" type="pres">
      <dgm:prSet presAssocID="{C0BDF976-2C7F-8D4E-9B24-E1D7A865ECB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A3F991-86E3-DA4D-A229-1443B231FFEC}" type="pres">
      <dgm:prSet presAssocID="{3BF31804-D95C-9F47-BBE1-9DEC4D0E503E}" presName="arrowWedge1" presStyleLbl="fgSibTrans2D1" presStyleIdx="0" presStyleCnt="3"/>
      <dgm:spPr/>
    </dgm:pt>
    <dgm:pt modelId="{2B88F827-0A77-8E4F-9447-5C728493340D}" type="pres">
      <dgm:prSet presAssocID="{C6DE08DD-65EE-4B42-B36C-9159304EEFAC}" presName="arrowWedge2" presStyleLbl="fgSibTrans2D1" presStyleIdx="1" presStyleCnt="3"/>
      <dgm:spPr/>
    </dgm:pt>
    <dgm:pt modelId="{AA04248B-E9BC-D940-97F3-C937C54BC4C9}" type="pres">
      <dgm:prSet presAssocID="{14EC5986-0F33-3B4D-A41D-4A720F7727D4}" presName="arrowWedge3" presStyleLbl="fgSibTrans2D1" presStyleIdx="2" presStyleCnt="3"/>
      <dgm:spPr/>
    </dgm:pt>
  </dgm:ptLst>
  <dgm:cxnLst>
    <dgm:cxn modelId="{BB92426E-41F8-1E4F-BB75-8948AB515096}" type="presOf" srcId="{4C4282F2-CA27-A14B-A295-BD3F3102DD3D}" destId="{3E40D728-8EAB-B94F-B6AE-6D95175A5D77}" srcOrd="0" destOrd="0" presId="urn:microsoft.com/office/officeart/2005/8/layout/cycle8"/>
    <dgm:cxn modelId="{D5B762EB-298F-B64F-9B84-B5F4077A3F2D}" type="presOf" srcId="{3E9EC073-324E-794A-B03B-177D40EA219A}" destId="{3BD51C77-FE7F-4F4D-BD5A-D766E2C4EF18}" srcOrd="1" destOrd="0" presId="urn:microsoft.com/office/officeart/2005/8/layout/cycle8"/>
    <dgm:cxn modelId="{CA1AE1AE-9F31-9141-B7A5-741B106A5EC2}" type="presOf" srcId="{AF0BFE5E-290E-4D40-8697-80AD001552DC}" destId="{FD4F9050-A52D-AB49-9FC1-0A40E7017AD0}" srcOrd="1" destOrd="0" presId="urn:microsoft.com/office/officeart/2005/8/layout/cycle8"/>
    <dgm:cxn modelId="{3A946359-9F6D-8A4C-8B0B-45C72C392BBD}" srcId="{C0BDF976-2C7F-8D4E-9B24-E1D7A865ECBC}" destId="{3E9EC073-324E-794A-B03B-177D40EA219A}" srcOrd="1" destOrd="0" parTransId="{0ED7DBFE-1B56-9A47-B4AC-51A97CF1B9AB}" sibTransId="{C6DE08DD-65EE-4B42-B36C-9159304EEFAC}"/>
    <dgm:cxn modelId="{83F6093D-9E5C-AD40-92BE-A4241753A13F}" type="presOf" srcId="{AF0BFE5E-290E-4D40-8697-80AD001552DC}" destId="{AE547EE4-4FC3-9C44-8687-59C4C0F4DA09}" srcOrd="0" destOrd="0" presId="urn:microsoft.com/office/officeart/2005/8/layout/cycle8"/>
    <dgm:cxn modelId="{58CFA38E-B07F-0940-9DC9-ADDD8C159B23}" srcId="{C0BDF976-2C7F-8D4E-9B24-E1D7A865ECBC}" destId="{4C4282F2-CA27-A14B-A295-BD3F3102DD3D}" srcOrd="2" destOrd="0" parTransId="{3BC4DE6B-2BF1-AE45-873F-14C235616C79}" sibTransId="{14EC5986-0F33-3B4D-A41D-4A720F7727D4}"/>
    <dgm:cxn modelId="{B270C16C-5E81-E44E-996F-4618DC5181A9}" srcId="{C0BDF976-2C7F-8D4E-9B24-E1D7A865ECBC}" destId="{AF0BFE5E-290E-4D40-8697-80AD001552DC}" srcOrd="0" destOrd="0" parTransId="{E67FCFA8-8D02-CA4F-A5CE-FD7F9F26AFC7}" sibTransId="{3BF31804-D95C-9F47-BBE1-9DEC4D0E503E}"/>
    <dgm:cxn modelId="{A6A7922B-E179-254A-8D1E-1CC7A23320B3}" type="presOf" srcId="{4C4282F2-CA27-A14B-A295-BD3F3102DD3D}" destId="{778F9CB2-BF0F-C74E-99F2-2C459F53BF5D}" srcOrd="1" destOrd="0" presId="urn:microsoft.com/office/officeart/2005/8/layout/cycle8"/>
    <dgm:cxn modelId="{768DEA9A-3190-824D-A424-0ACD5E0CE3DE}" type="presOf" srcId="{3E9EC073-324E-794A-B03B-177D40EA219A}" destId="{485A34C2-A05F-F44E-9A4B-5E2C974BD181}" srcOrd="0" destOrd="0" presId="urn:microsoft.com/office/officeart/2005/8/layout/cycle8"/>
    <dgm:cxn modelId="{0C40E4FB-AA6D-AA41-9D26-2F9D73FA9AEA}" type="presOf" srcId="{C0BDF976-2C7F-8D4E-9B24-E1D7A865ECBC}" destId="{2ACF3652-CE6C-8D4D-B61C-CE1B16D5013C}" srcOrd="0" destOrd="0" presId="urn:microsoft.com/office/officeart/2005/8/layout/cycle8"/>
    <dgm:cxn modelId="{BE597869-696D-6041-9829-3BF5A2AF203E}" type="presParOf" srcId="{2ACF3652-CE6C-8D4D-B61C-CE1B16D5013C}" destId="{AE547EE4-4FC3-9C44-8687-59C4C0F4DA09}" srcOrd="0" destOrd="0" presId="urn:microsoft.com/office/officeart/2005/8/layout/cycle8"/>
    <dgm:cxn modelId="{EC8A605F-04E9-7641-8CF8-05D502190140}" type="presParOf" srcId="{2ACF3652-CE6C-8D4D-B61C-CE1B16D5013C}" destId="{536D0D68-CF50-B147-90EF-D6ECEA5712DA}" srcOrd="1" destOrd="0" presId="urn:microsoft.com/office/officeart/2005/8/layout/cycle8"/>
    <dgm:cxn modelId="{3B58CCF1-9A4E-3548-9D26-D6874839D4D9}" type="presParOf" srcId="{2ACF3652-CE6C-8D4D-B61C-CE1B16D5013C}" destId="{2D793748-7E57-4543-8B25-D1609AFDFF1A}" srcOrd="2" destOrd="0" presId="urn:microsoft.com/office/officeart/2005/8/layout/cycle8"/>
    <dgm:cxn modelId="{17A6AB6C-A394-B845-B1FE-A28659DFD7DA}" type="presParOf" srcId="{2ACF3652-CE6C-8D4D-B61C-CE1B16D5013C}" destId="{FD4F9050-A52D-AB49-9FC1-0A40E7017AD0}" srcOrd="3" destOrd="0" presId="urn:microsoft.com/office/officeart/2005/8/layout/cycle8"/>
    <dgm:cxn modelId="{B0F47874-9F77-BB4C-81B2-E77BE8573514}" type="presParOf" srcId="{2ACF3652-CE6C-8D4D-B61C-CE1B16D5013C}" destId="{485A34C2-A05F-F44E-9A4B-5E2C974BD181}" srcOrd="4" destOrd="0" presId="urn:microsoft.com/office/officeart/2005/8/layout/cycle8"/>
    <dgm:cxn modelId="{033B24E9-ED24-8F4F-BD86-DB2015006E99}" type="presParOf" srcId="{2ACF3652-CE6C-8D4D-B61C-CE1B16D5013C}" destId="{961597CA-A4D6-ED46-A4E4-C384F5DD569B}" srcOrd="5" destOrd="0" presId="urn:microsoft.com/office/officeart/2005/8/layout/cycle8"/>
    <dgm:cxn modelId="{FA5F4919-D5AE-DE4E-8891-D145E66ED12A}" type="presParOf" srcId="{2ACF3652-CE6C-8D4D-B61C-CE1B16D5013C}" destId="{17164801-376C-7B41-86BA-82182B46A652}" srcOrd="6" destOrd="0" presId="urn:microsoft.com/office/officeart/2005/8/layout/cycle8"/>
    <dgm:cxn modelId="{55965066-934A-DE47-89CE-900D492C385D}" type="presParOf" srcId="{2ACF3652-CE6C-8D4D-B61C-CE1B16D5013C}" destId="{3BD51C77-FE7F-4F4D-BD5A-D766E2C4EF18}" srcOrd="7" destOrd="0" presId="urn:microsoft.com/office/officeart/2005/8/layout/cycle8"/>
    <dgm:cxn modelId="{5AA52D6E-B895-674C-A892-5173F8D78B2B}" type="presParOf" srcId="{2ACF3652-CE6C-8D4D-B61C-CE1B16D5013C}" destId="{3E40D728-8EAB-B94F-B6AE-6D95175A5D77}" srcOrd="8" destOrd="0" presId="urn:microsoft.com/office/officeart/2005/8/layout/cycle8"/>
    <dgm:cxn modelId="{5EF74D92-D869-504B-9F93-00565D19BA5F}" type="presParOf" srcId="{2ACF3652-CE6C-8D4D-B61C-CE1B16D5013C}" destId="{A47DE7EF-D3D0-8943-9C9C-87EB70ED1C35}" srcOrd="9" destOrd="0" presId="urn:microsoft.com/office/officeart/2005/8/layout/cycle8"/>
    <dgm:cxn modelId="{6FF87B17-E4E8-7544-A85A-1A491D7FC2D7}" type="presParOf" srcId="{2ACF3652-CE6C-8D4D-B61C-CE1B16D5013C}" destId="{73B13B05-8058-E649-A100-4BF94192CC72}" srcOrd="10" destOrd="0" presId="urn:microsoft.com/office/officeart/2005/8/layout/cycle8"/>
    <dgm:cxn modelId="{B4133C5E-1946-8A49-A965-C5F372971DE0}" type="presParOf" srcId="{2ACF3652-CE6C-8D4D-B61C-CE1B16D5013C}" destId="{778F9CB2-BF0F-C74E-99F2-2C459F53BF5D}" srcOrd="11" destOrd="0" presId="urn:microsoft.com/office/officeart/2005/8/layout/cycle8"/>
    <dgm:cxn modelId="{39CF1F1D-6D6A-1F4F-B148-919DAC0F23EB}" type="presParOf" srcId="{2ACF3652-CE6C-8D4D-B61C-CE1B16D5013C}" destId="{59A3F991-86E3-DA4D-A229-1443B231FFEC}" srcOrd="12" destOrd="0" presId="urn:microsoft.com/office/officeart/2005/8/layout/cycle8"/>
    <dgm:cxn modelId="{C4820DE8-A0CF-0648-B6D1-A71FD1326350}" type="presParOf" srcId="{2ACF3652-CE6C-8D4D-B61C-CE1B16D5013C}" destId="{2B88F827-0A77-8E4F-9447-5C728493340D}" srcOrd="13" destOrd="0" presId="urn:microsoft.com/office/officeart/2005/8/layout/cycle8"/>
    <dgm:cxn modelId="{DD24EC18-28D2-EB4E-923D-821095A13320}" type="presParOf" srcId="{2ACF3652-CE6C-8D4D-B61C-CE1B16D5013C}" destId="{AA04248B-E9BC-D940-97F3-C937C54BC4C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47EE4-4FC3-9C44-8687-59C4C0F4DA09}">
      <dsp:nvSpPr>
        <dsp:cNvPr id="0" name=""/>
        <dsp:cNvSpPr/>
      </dsp:nvSpPr>
      <dsp:spPr>
        <a:xfrm>
          <a:off x="1042766" y="195162"/>
          <a:ext cx="2522094" cy="252209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/>
            <a:t>Diseño</a:t>
          </a:r>
          <a:endParaRPr lang="en-GB" sz="2200" kern="1200" dirty="0"/>
        </a:p>
      </dsp:txBody>
      <dsp:txXfrm>
        <a:off x="2371970" y="729606"/>
        <a:ext cx="900748" cy="750623"/>
      </dsp:txXfrm>
    </dsp:sp>
    <dsp:sp modelId="{485A34C2-A05F-F44E-9A4B-5E2C974BD181}">
      <dsp:nvSpPr>
        <dsp:cNvPr id="0" name=""/>
        <dsp:cNvSpPr/>
      </dsp:nvSpPr>
      <dsp:spPr>
        <a:xfrm>
          <a:off x="990823" y="285236"/>
          <a:ext cx="2522094" cy="252209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/>
            <a:t>Ingeniería</a:t>
          </a:r>
          <a:endParaRPr lang="en-GB" sz="2200" kern="1200" dirty="0"/>
        </a:p>
      </dsp:txBody>
      <dsp:txXfrm>
        <a:off x="1591321" y="1921596"/>
        <a:ext cx="1351122" cy="660548"/>
      </dsp:txXfrm>
    </dsp:sp>
    <dsp:sp modelId="{3E40D728-8EAB-B94F-B6AE-6D95175A5D77}">
      <dsp:nvSpPr>
        <dsp:cNvPr id="0" name=""/>
        <dsp:cNvSpPr/>
      </dsp:nvSpPr>
      <dsp:spPr>
        <a:xfrm>
          <a:off x="938879" y="195162"/>
          <a:ext cx="2522094" cy="252209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/>
            <a:t>Cliente</a:t>
          </a:r>
          <a:endParaRPr lang="en-GB" sz="2200" kern="1200" dirty="0"/>
        </a:p>
      </dsp:txBody>
      <dsp:txXfrm>
        <a:off x="1231022" y="729606"/>
        <a:ext cx="900748" cy="750623"/>
      </dsp:txXfrm>
    </dsp:sp>
    <dsp:sp modelId="{59A3F991-86E3-DA4D-A229-1443B231FFEC}">
      <dsp:nvSpPr>
        <dsp:cNvPr id="0" name=""/>
        <dsp:cNvSpPr/>
      </dsp:nvSpPr>
      <dsp:spPr>
        <a:xfrm>
          <a:off x="886844" y="39032"/>
          <a:ext cx="2834354" cy="283435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8F827-0A77-8E4F-9447-5C728493340D}">
      <dsp:nvSpPr>
        <dsp:cNvPr id="0" name=""/>
        <dsp:cNvSpPr/>
      </dsp:nvSpPr>
      <dsp:spPr>
        <a:xfrm>
          <a:off x="834693" y="128947"/>
          <a:ext cx="2834354" cy="283435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4248B-E9BC-D940-97F3-C937C54BC4C9}">
      <dsp:nvSpPr>
        <dsp:cNvPr id="0" name=""/>
        <dsp:cNvSpPr/>
      </dsp:nvSpPr>
      <dsp:spPr>
        <a:xfrm>
          <a:off x="782542" y="39032"/>
          <a:ext cx="2834354" cy="283435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¿Y si no existe un equipo de diseño?</a:t>
            </a:r>
          </a:p>
          <a:p>
            <a:endParaRPr lang="es-ES_tradnl" dirty="0"/>
          </a:p>
          <a:p>
            <a:r>
              <a:rPr lang="es-ES_tradnl" dirty="0"/>
              <a:t>Ejemplo </a:t>
            </a:r>
            <a:r>
              <a:rPr lang="es-ES_tradnl" dirty="0" err="1"/>
              <a:t>mio</a:t>
            </a:r>
            <a:r>
              <a:rPr lang="es-ES_tradnl" dirty="0"/>
              <a:t> con diseño de videojuegos.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4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Coloquialmente</a:t>
            </a:r>
            <a:r>
              <a:rPr lang="en-GB" dirty="0"/>
              <a:t>: </a:t>
            </a:r>
            <a:r>
              <a:rPr lang="en-GB" b="1" dirty="0" err="1"/>
              <a:t>herramienta</a:t>
            </a:r>
            <a:r>
              <a:rPr lang="en-GB" b="1" dirty="0"/>
              <a:t> </a:t>
            </a:r>
            <a:r>
              <a:rPr lang="en-GB" b="1" dirty="0" err="1"/>
              <a:t>colaborativa</a:t>
            </a:r>
            <a:r>
              <a:rPr lang="en-GB" dirty="0"/>
              <a:t>, </a:t>
            </a:r>
            <a:r>
              <a:rPr lang="en-GB" dirty="0" err="1"/>
              <a:t>creada</a:t>
            </a:r>
            <a:r>
              <a:rPr lang="en-GB" dirty="0"/>
              <a:t> por </a:t>
            </a:r>
            <a:r>
              <a:rPr lang="en-GB" dirty="0" err="1"/>
              <a:t>componentes</a:t>
            </a:r>
            <a:r>
              <a:rPr lang="en-GB" dirty="0"/>
              <a:t> re-</a:t>
            </a:r>
            <a:r>
              <a:rPr lang="en-GB" dirty="0" err="1"/>
              <a:t>utilizables</a:t>
            </a:r>
            <a:r>
              <a:rPr lang="en-GB" dirty="0"/>
              <a:t> y </a:t>
            </a:r>
            <a:r>
              <a:rPr lang="en-GB" dirty="0" err="1"/>
              <a:t>guiada</a:t>
            </a:r>
            <a:r>
              <a:rPr lang="en-GB" dirty="0"/>
              <a:t> por </a:t>
            </a:r>
            <a:r>
              <a:rPr lang="en-GB" dirty="0" err="1"/>
              <a:t>estándares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Agrupa todos los elementos que permitirán a los equipos definir, </a:t>
            </a:r>
            <a:r>
              <a:rPr lang="es-ES_tradnl" dirty="0" err="1"/>
              <a:t>prototipar</a:t>
            </a:r>
            <a:r>
              <a:rPr lang="es-ES_tradnl" dirty="0"/>
              <a:t> y desarrollar un producto.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No es una entrega, es un conjunto de entregables.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29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metodología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inspirada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principios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química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interfaces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detallada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0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En muchos sentidos, así es como </a:t>
            </a:r>
            <a:r>
              <a:rPr lang="es-ES_tradnl" b="1" dirty="0"/>
              <a:t>hemos estado haciendo las cosas </a:t>
            </a:r>
            <a:r>
              <a:rPr lang="es-ES_tradnl" dirty="0"/>
              <a:t>todo este tiempo, incluso si no lo hemos pensado consciente de esta manera específica.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Atomic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b="1" dirty="0"/>
              <a:t>proporciona una metodología </a:t>
            </a:r>
            <a:r>
              <a:rPr lang="es-ES_tradnl" dirty="0"/>
              <a:t>clara para crear sistemas de diseño. Los clientes y los miembros del equipo se ven muy beneficiados al ver realmente los pasos que se presentan frente a ellos.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/>
              <a:t>Nos da la capacidad </a:t>
            </a:r>
            <a:r>
              <a:rPr lang="es-ES_tradnl" dirty="0"/>
              <a:t>de pasar de lo abstracto a lo concreto. Esto posibilita el crear sistemas que promuevan la coherencia y la escalabilidad al mismo tiempo que muestran las cosas en su contexto final.</a:t>
            </a:r>
            <a:br>
              <a:rPr lang="es-ES_tradnl" dirty="0"/>
            </a:br>
            <a:r>
              <a:rPr lang="es-ES_tradnl" dirty="0"/>
              <a:t/>
            </a:r>
            <a:br>
              <a:rPr lang="es-ES_tradnl" dirty="0"/>
            </a:br>
            <a:r>
              <a:rPr lang="es-ES_tradnl" dirty="0"/>
              <a:t>Al </a:t>
            </a:r>
            <a:r>
              <a:rPr lang="es-ES_tradnl" b="1" dirty="0"/>
              <a:t>ensamblar en lugar de </a:t>
            </a:r>
            <a:r>
              <a:rPr lang="es-ES_tradnl" b="1" dirty="0" err="1"/>
              <a:t>deconstruir</a:t>
            </a:r>
            <a:r>
              <a:rPr lang="es-ES_tradnl" dirty="0"/>
              <a:t>, estamos creando un sistema desde el principio en lugar de seleccionar patrones después del hecho.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/>
              <a:t>Todo el equipo aprende </a:t>
            </a:r>
            <a:r>
              <a:rPr lang="es-ES_tradnl" dirty="0"/>
              <a:t>y cada vez serán más productivos.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78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title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urth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5F0A66-FEE9-415C-940E-906CC643EF1F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5E1B4-83BF-491F-B8FF-FE36D5156181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50E388EE-906C-49C0-B2F6-E7D6134A5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2FDC32-5A35-4B40-94CC-34DC4E0D5C36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662858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671BBEC-6036-45AC-9CD6-4158D4369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Two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A3C1A4-BCEA-4CCF-80C8-4C720BDDDAD2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55012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007CF64-FA0E-4803-9C26-E891EC221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Two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1BD719-ADC8-410B-9559-C5687B079C52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3"/>
            <a:endParaRPr lang="en-GB" noProof="0" dirty="0"/>
          </a:p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3"/>
            <a:endParaRPr lang="en-GB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349707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DB630CE-F26D-434A-9233-5B88300552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A5FEFE-B035-4B36-9F22-6B5C3808E608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                           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136764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58C338A-4171-4E64-BD1E-7E165A1B8D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BB3337-2E72-49FA-BA8B-8F790417742A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en-GB" noProof="0" dirty="0"/>
              <a:t>Click to edit </a:t>
            </a:r>
          </a:p>
          <a:p>
            <a:pPr lvl="0"/>
            <a:r>
              <a:rPr lang="en-GB" noProof="0" dirty="0"/>
              <a:t>master text style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7861192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ECCBDD3-CC17-476F-A1D6-E6E9DAF108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&amp;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EF1B6A-34F3-421E-BCD6-6A8D10D1862A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7685827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524AD3BF-41FA-47F7-AA89-417BB04FF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A6042C-96F3-45D6-ABA1-B71484CA0867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262025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5D1349A7-2050-4FB2-88EB-CB9E02399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_&amp;Key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097C8C-E997-493C-9BB0-73D5FC17E750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hoto_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588B5-B494-4A35-A301-046009392E9E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8B992-65BB-4A50-A235-8D1BEB386FDE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30480"/>
            <a:ext cx="8662858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787172D4-2760-4B32-B058-5DB2D78CE4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7ACBF3-3E10-4A4A-AAF2-9A393E3D0B37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 gráfico</a:t>
            </a:r>
            <a:endParaRPr lang="en-GB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charts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374759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D2847B37-98AE-41D0-8C16-2305ACFFD9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6D29C-4924-409E-96DF-D86F8F0B7F6B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una tabla</a:t>
            </a:r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dashboards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subtitle style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8562649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es-ES" noProof="0"/>
              <a:t>Haga clic en el icono para agregar una tabla</a:t>
            </a:r>
            <a:endParaRPr lang="en-GB" noProof="0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8D9D8B4-005B-4C2B-B35F-D45D16DF3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975" y="345537"/>
            <a:ext cx="1801666" cy="9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04BCDD-438B-4262-A7A6-82281A7B57E8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GB" noProof="0" dirty="0"/>
              <a:t>Click to edit                           master text style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GB" noProof="0" dirty="0"/>
              <a:t>Click to edit                           master text style</a:t>
            </a:r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text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 dirty="0"/>
              <a:t>Text on several lines.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EA1175E-0F15-48A9-ABD1-EF7ADF4CB58E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Large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CD19EE-D04F-42D8-8DEE-1ED8ADCC2882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Small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AA050E-FAE8-4DD9-8FEA-A4C833BC5D92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GB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texts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ond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412C5B-65D3-4141-AF66-340E5A2C2BB3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ird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en-GB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</a:t>
            </a:r>
          </a:p>
          <a:p>
            <a:pPr lvl="0"/>
            <a:r>
              <a:rPr lang="en-GB" noProof="0" dirty="0"/>
              <a:t>master title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BEA87E-2522-464A-94FB-37C91BBEFEA8}" type="datetime1">
              <a:rPr lang="en-GB" noProof="0" smtClean="0"/>
              <a:t>23/11/2020</a:t>
            </a:fld>
            <a:endParaRPr lang="en-GB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/>
              <a:t>Colour of number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Click to edit master text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rgbClr val="00A188"/>
                </a:solidFill>
              </a:defRPr>
            </a:lvl1pPr>
          </a:lstStyle>
          <a:p>
            <a:r>
              <a:rPr lang="en-GB" dirty="0"/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‹Nº›</a:t>
            </a:fld>
            <a:endParaRPr lang="en-GB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2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design.gitlab.com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ibm.com/design/language/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hyperlink" Target="http://ux.mailchimp.com/patterns/color" TargetMode="External"/><Relationship Id="rId5" Type="http://schemas.openxmlformats.org/officeDocument/2006/relationships/hyperlink" Target="https://polaris.shopify.com/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atlassian.design/" TargetMode="External"/><Relationship Id="rId9" Type="http://schemas.openxmlformats.org/officeDocument/2006/relationships/hyperlink" Target="https://material.io/desig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tomicdesign.bradfrost.com/table-of-content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11" Type="http://schemas.openxmlformats.org/officeDocument/2006/relationships/image" Target="../media/image41.svg"/><Relationship Id="rId5" Type="http://schemas.openxmlformats.org/officeDocument/2006/relationships/image" Target="../media/image35.jpeg"/><Relationship Id="rId10" Type="http://schemas.openxmlformats.org/officeDocument/2006/relationships/image" Target="../media/image39.png"/><Relationship Id="rId4" Type="http://schemas.openxmlformats.org/officeDocument/2006/relationships/image" Target="../media/image34.jpeg"/><Relationship Id="rId9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cafernanro/sopra-techday-design-system-with-superpowers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/>
              <a:t>Design System with Superpowers!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EB9E3A3D-0BC1-4816-9A5C-4A91437B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CBB6F6B-E68A-4C55-8308-07951DA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1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José Carlos </a:t>
            </a:r>
            <a:r>
              <a:rPr lang="en-GB" dirty="0" err="1"/>
              <a:t>fernández</a:t>
            </a:r>
            <a:r>
              <a:rPr lang="en-GB" dirty="0"/>
              <a:t> </a:t>
            </a:r>
            <a:r>
              <a:rPr lang="en-GB" dirty="0" err="1"/>
              <a:t>rodríguez</a:t>
            </a:r>
            <a:endParaRPr lang="en-GB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CC2D043-8E0C-45C2-95DE-4F627481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93360"/>
            <a:ext cx="4804064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Vale, </a:t>
            </a:r>
            <a:r>
              <a:rPr lang="en-GB" dirty="0" err="1"/>
              <a:t>pero</a:t>
            </a:r>
            <a:r>
              <a:rPr lang="en-GB" dirty="0"/>
              <a:t> ¿</a:t>
            </a:r>
            <a:r>
              <a:rPr lang="en-GB" dirty="0" err="1"/>
              <a:t>Qué</a:t>
            </a:r>
            <a:r>
              <a:rPr lang="en-GB" dirty="0"/>
              <a:t> es </a:t>
            </a:r>
            <a:r>
              <a:rPr lang="en-GB" dirty="0" err="1"/>
              <a:t>exactamente</a:t>
            </a:r>
            <a:r>
              <a:rPr lang="en-GB" dirty="0"/>
              <a:t>?.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08BF89-37F7-4444-BD0F-C7C6A555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20" y="2039675"/>
            <a:ext cx="4795838" cy="3246413"/>
          </a:xfrm>
          <a:prstGeom prst="rect">
            <a:avLst/>
          </a:prstGeom>
        </p:spPr>
      </p:pic>
      <p:pic>
        <p:nvPicPr>
          <p:cNvPr id="2052" name="Picture 4" descr="sweating key and peele GIF">
            <a:extLst>
              <a:ext uri="{FF2B5EF4-FFF2-40B4-BE49-F238E27FC236}">
                <a16:creationId xmlns:a16="http://schemas.microsoft.com/office/drawing/2014/main" id="{047C6884-F926-644A-A2AC-3C942C5A6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88"/>
          <a:stretch/>
        </p:blipFill>
        <p:spPr bwMode="auto">
          <a:xfrm>
            <a:off x="6722082" y="4200480"/>
            <a:ext cx="1773095" cy="1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0FB4FE-36E5-8248-9038-608708FC14B3}"/>
              </a:ext>
            </a:extLst>
          </p:cNvPr>
          <p:cNvSpPr/>
          <p:nvPr/>
        </p:nvSpPr>
        <p:spPr>
          <a:xfrm>
            <a:off x="2663835" y="1617433"/>
            <a:ext cx="422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¿</a:t>
            </a:r>
            <a:r>
              <a:rPr lang="en-GB" b="1" dirty="0" err="1"/>
              <a:t>Os</a:t>
            </a:r>
            <a:r>
              <a:rPr lang="en-GB" b="1" dirty="0"/>
              <a:t> </a:t>
            </a:r>
            <a:r>
              <a:rPr lang="en-GB" b="1" dirty="0" err="1"/>
              <a:t>suena</a:t>
            </a:r>
            <a:r>
              <a:rPr lang="en-GB" b="1" dirty="0"/>
              <a:t>… </a:t>
            </a:r>
            <a:r>
              <a:rPr lang="en-GB" b="1" dirty="0" err="1"/>
              <a:t>esto</a:t>
            </a:r>
            <a:r>
              <a:rPr lang="en-GB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684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Vale, </a:t>
            </a:r>
            <a:r>
              <a:rPr lang="en-GB" dirty="0" err="1"/>
              <a:t>pero</a:t>
            </a:r>
            <a:r>
              <a:rPr lang="en-GB" dirty="0"/>
              <a:t> ¿</a:t>
            </a:r>
            <a:r>
              <a:rPr lang="en-GB" dirty="0" err="1"/>
              <a:t>Qué</a:t>
            </a:r>
            <a:r>
              <a:rPr lang="en-GB" dirty="0"/>
              <a:t> es </a:t>
            </a:r>
            <a:r>
              <a:rPr lang="en-GB" dirty="0" err="1"/>
              <a:t>exactamente</a:t>
            </a:r>
            <a:r>
              <a:rPr lang="en-GB" dirty="0"/>
              <a:t>?.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FF07EF7A-61AE-4B41-839B-FA5EDEF5B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309" y="3352968"/>
            <a:ext cx="10751504" cy="1954003"/>
          </a:xfrm>
        </p:spPr>
        <p:txBody>
          <a:bodyPr/>
          <a:lstStyle/>
          <a:p>
            <a:r>
              <a:rPr lang="es-ES_tradnl" dirty="0"/>
              <a:t>Única fuente</a:t>
            </a:r>
          </a:p>
          <a:p>
            <a:r>
              <a:rPr lang="es-ES_tradnl" dirty="0"/>
              <a:t>Agrupa todos los elementos</a:t>
            </a:r>
          </a:p>
          <a:p>
            <a:r>
              <a:rPr lang="es-ES_tradnl" dirty="0"/>
              <a:t>En constante evolución</a:t>
            </a:r>
          </a:p>
          <a:p>
            <a:r>
              <a:rPr lang="es-ES_tradnl" dirty="0"/>
              <a:t>Es agnóstico a tecnologías, herramientas, </a:t>
            </a:r>
            <a:r>
              <a:rPr lang="es-ES_tradnl" dirty="0" err="1"/>
              <a:t>etc</a:t>
            </a:r>
            <a:endParaRPr lang="es-ES_tradnl" dirty="0"/>
          </a:p>
          <a:p>
            <a:r>
              <a:rPr lang="es-ES_tradnl" dirty="0"/>
              <a:t>Escalable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A9FEC-68C1-5D40-820A-10DAFA6F08E0}"/>
              </a:ext>
            </a:extLst>
          </p:cNvPr>
          <p:cNvSpPr/>
          <p:nvPr/>
        </p:nvSpPr>
        <p:spPr>
          <a:xfrm>
            <a:off x="702309" y="2719517"/>
            <a:ext cx="1095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A2A47-90C7-A247-944B-4E79AB451B6A}"/>
              </a:ext>
            </a:extLst>
          </p:cNvPr>
          <p:cNvSpPr/>
          <p:nvPr/>
        </p:nvSpPr>
        <p:spPr>
          <a:xfrm>
            <a:off x="702309" y="1953336"/>
            <a:ext cx="8228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Es un </a:t>
            </a:r>
            <a:r>
              <a:rPr lang="es-ES_tradnl" b="1" dirty="0"/>
              <a:t>lenguaje centralizado </a:t>
            </a:r>
            <a:r>
              <a:rPr lang="es-ES_tradnl" dirty="0"/>
              <a:t>que consta de un conjunto de patrones perceptibles y funcionales que están interconectados. Todo bajo unas normas a seguir.</a:t>
            </a:r>
          </a:p>
        </p:txBody>
      </p:sp>
    </p:spTree>
    <p:extLst>
      <p:ext uri="{BB962C8B-B14F-4D97-AF65-F5344CB8AC3E}">
        <p14:creationId xmlns:p14="http://schemas.microsoft.com/office/powerpoint/2010/main" val="346974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mundo</a:t>
            </a:r>
            <a:r>
              <a:rPr lang="en-GB" dirty="0"/>
              <a:t> real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lleno</a:t>
            </a:r>
            <a:r>
              <a:rPr lang="en-GB" dirty="0"/>
              <a:t> de </a:t>
            </a:r>
            <a:r>
              <a:rPr lang="en-GB" dirty="0" err="1"/>
              <a:t>sistemas</a:t>
            </a:r>
            <a:r>
              <a:rPr lang="en-GB" dirty="0"/>
              <a:t> de </a:t>
            </a:r>
            <a:r>
              <a:rPr lang="en-GB" dirty="0" err="1"/>
              <a:t>diseño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72902-6602-C148-8A89-74B870FB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13589"/>
            <a:ext cx="2433580" cy="1908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4B88B-8202-CB4C-B13C-53F21017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43" y="1714064"/>
            <a:ext cx="2971740" cy="1978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2553A1-E809-E549-9F93-BDA70A3A125D}"/>
              </a:ext>
            </a:extLst>
          </p:cNvPr>
          <p:cNvSpPr/>
          <p:nvPr/>
        </p:nvSpPr>
        <p:spPr>
          <a:xfrm>
            <a:off x="674258" y="1436591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4"/>
              </a:rPr>
              <a:t>Atlassian Design System</a:t>
            </a:r>
            <a:endParaRPr lang="es-ES_tradnl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9D89C2-C261-C640-AE44-23E3B1F1956A}"/>
              </a:ext>
            </a:extLst>
          </p:cNvPr>
          <p:cNvSpPr/>
          <p:nvPr/>
        </p:nvSpPr>
        <p:spPr>
          <a:xfrm>
            <a:off x="3647842" y="1436591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5"/>
              </a:rPr>
              <a:t>Polaris - Shopify</a:t>
            </a:r>
            <a:endParaRPr lang="es-ES_tradnl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A44E21-693E-5F4C-932B-55C3DB994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032" y="1713589"/>
            <a:ext cx="3379446" cy="19839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95D5C1-87BF-DA40-B16C-B3DA12D3840E}"/>
              </a:ext>
            </a:extLst>
          </p:cNvPr>
          <p:cNvSpPr/>
          <p:nvPr/>
        </p:nvSpPr>
        <p:spPr>
          <a:xfrm>
            <a:off x="7008122" y="1425372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7"/>
              </a:rPr>
              <a:t>IBM Design Language</a:t>
            </a:r>
            <a:endParaRPr lang="es-ES_tradnl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541F6-0EAC-4E40-953E-12B20A016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37" y="4081909"/>
            <a:ext cx="2840336" cy="1817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E3EDFB-F6E5-214B-B0E6-7980994F1329}"/>
              </a:ext>
            </a:extLst>
          </p:cNvPr>
          <p:cNvSpPr/>
          <p:nvPr/>
        </p:nvSpPr>
        <p:spPr>
          <a:xfrm>
            <a:off x="674258" y="379132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9"/>
              </a:rPr>
              <a:t>Material Design</a:t>
            </a:r>
            <a:endParaRPr lang="es-ES_tradnl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C0FD88-DA8D-2845-93EA-43E231B8F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6734" y="4082364"/>
            <a:ext cx="2193077" cy="21429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489F852-8E9A-5844-B20F-5D026CA0BFC7}"/>
              </a:ext>
            </a:extLst>
          </p:cNvPr>
          <p:cNvSpPr/>
          <p:nvPr/>
        </p:nvSpPr>
        <p:spPr>
          <a:xfrm>
            <a:off x="4071923" y="377449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11"/>
              </a:rPr>
              <a:t>Mailchimp patterns</a:t>
            </a:r>
            <a:endParaRPr lang="es-ES_trad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C4DCE5-FB24-A644-87D5-CF75289E22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6032" y="4128451"/>
            <a:ext cx="2781388" cy="20629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9C4FAD-24A8-8743-BDFC-BAF8E5BD1A7A}"/>
              </a:ext>
            </a:extLst>
          </p:cNvPr>
          <p:cNvSpPr/>
          <p:nvPr/>
        </p:nvSpPr>
        <p:spPr>
          <a:xfrm>
            <a:off x="7008122" y="3774497"/>
            <a:ext cx="1844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77837">
              <a:spcBef>
                <a:spcPts val="600"/>
              </a:spcBef>
            </a:pPr>
            <a:r>
              <a:rPr lang="es-ES_tradnl" sz="1200" dirty="0">
                <a:hlinkClick r:id="rId13"/>
              </a:rPr>
              <a:t>Pajamas - Gitlab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6501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Una breve </a:t>
            </a:r>
            <a:r>
              <a:rPr lang="en-GB" dirty="0" err="1"/>
              <a:t>introducción</a:t>
            </a:r>
            <a:r>
              <a:rPr lang="en-GB" dirty="0"/>
              <a:t>. Brad Frost, el </a:t>
            </a:r>
            <a:r>
              <a:rPr lang="en-GB" dirty="0" err="1"/>
              <a:t>creador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C078A-7CE7-5447-A83B-505FADE6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83069"/>
            <a:ext cx="6682820" cy="4279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88B3A4-2571-B148-B8AF-2D4BEFDC05EB}"/>
              </a:ext>
            </a:extLst>
          </p:cNvPr>
          <p:cNvSpPr txBox="1"/>
          <p:nvPr/>
        </p:nvSpPr>
        <p:spPr>
          <a:xfrm>
            <a:off x="7514720" y="161127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 b="1" dirty="0" err="1"/>
              <a:t>bradfrost.com</a:t>
            </a:r>
            <a:endParaRPr lang="es-ES_tradnl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D6B530-4E7F-514F-BA99-0724AE51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57" y="1908811"/>
            <a:ext cx="3453897" cy="3835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D2B2E-4ED5-5F4F-BE56-75BCD622891A}"/>
              </a:ext>
            </a:extLst>
          </p:cNvPr>
          <p:cNvSpPr txBox="1"/>
          <p:nvPr/>
        </p:nvSpPr>
        <p:spPr>
          <a:xfrm>
            <a:off x="7531865" y="5753769"/>
            <a:ext cx="3382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 sz="1000" dirty="0">
                <a:hlinkClick r:id="rId4"/>
              </a:rPr>
              <a:t>Libro digital: Atomic Design</a:t>
            </a:r>
            <a:endParaRPr lang="es-ES_tradnl" sz="1000" dirty="0"/>
          </a:p>
        </p:txBody>
      </p:sp>
    </p:spTree>
    <p:extLst>
      <p:ext uri="{BB962C8B-B14F-4D97-AF65-F5344CB8AC3E}">
        <p14:creationId xmlns:p14="http://schemas.microsoft.com/office/powerpoint/2010/main" val="186732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Una breve </a:t>
            </a:r>
            <a:r>
              <a:rPr lang="en-GB" dirty="0" err="1"/>
              <a:t>introducción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sp>
        <p:nvSpPr>
          <p:cNvPr id="98" name="Espace réservé du texte 1">
            <a:extLst>
              <a:ext uri="{FF2B5EF4-FFF2-40B4-BE49-F238E27FC236}">
                <a16:creationId xmlns:a16="http://schemas.microsoft.com/office/drawing/2014/main" id="{7ACBBCA8-22D4-F247-A196-060039A98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7" y="1767535"/>
            <a:ext cx="7866632" cy="3154042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En el mundo real, los elementos atómicos se combinan para formar moléculas.</a:t>
            </a:r>
          </a:p>
          <a:p>
            <a:pPr marL="0" indent="0">
              <a:buNone/>
            </a:pPr>
            <a:r>
              <a:rPr lang="es-ES_tradnl" dirty="0"/>
              <a:t>Estas moléculas se combinan aún más para formar organismos complejos. </a:t>
            </a:r>
          </a:p>
          <a:p>
            <a:pPr marL="0" indent="0">
              <a:buNone/>
            </a:pPr>
            <a:endParaRPr lang="es-ES_tradnl" sz="900" b="0" dirty="0"/>
          </a:p>
          <a:p>
            <a:pPr marL="0" indent="0">
              <a:buNone/>
            </a:pPr>
            <a:r>
              <a:rPr lang="es-ES_tradnl" sz="1400" b="0" dirty="0"/>
              <a:t>Viéndolo con algo más de detalle:</a:t>
            </a:r>
          </a:p>
          <a:p>
            <a:r>
              <a:rPr lang="es-ES_tradnl" sz="1400" b="0" dirty="0"/>
              <a:t>Los átomos son los bloques básicos de la materia. Cada elemento químico tiene distintas propiedades y no pueden dividirse más sin perder su significado (si, están compuestos por protones, electrones y demás, pero los átomos son la unidad más pequeña funcional.</a:t>
            </a:r>
          </a:p>
          <a:p>
            <a:r>
              <a:rPr lang="es-ES_tradnl" sz="1400" b="0" dirty="0"/>
              <a:t>Las moléculas son grupos de dos o más átomos Unidos.</a:t>
            </a:r>
          </a:p>
          <a:p>
            <a:r>
              <a:rPr lang="es-ES_tradnl" sz="1400" b="0" dirty="0"/>
              <a:t>Los organismos son ensamblajes de moléculas funcionando juntas como unidad.</a:t>
            </a:r>
          </a:p>
        </p:txBody>
      </p:sp>
    </p:spTree>
    <p:extLst>
      <p:ext uri="{BB962C8B-B14F-4D97-AF65-F5344CB8AC3E}">
        <p14:creationId xmlns:p14="http://schemas.microsoft.com/office/powerpoint/2010/main" val="39795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83B86-17B9-FD49-8142-4A04EDB7946A}"/>
              </a:ext>
            </a:extLst>
          </p:cNvPr>
          <p:cNvSpPr/>
          <p:nvPr/>
        </p:nvSpPr>
        <p:spPr>
          <a:xfrm>
            <a:off x="9779194" y="2003304"/>
            <a:ext cx="160543" cy="160543"/>
          </a:xfrm>
          <a:prstGeom prst="rect">
            <a:avLst/>
          </a:prstGeom>
          <a:solidFill>
            <a:srgbClr val="4BB14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A2D84-1AEA-534E-AD24-434399ED728C}"/>
              </a:ext>
            </a:extLst>
          </p:cNvPr>
          <p:cNvSpPr/>
          <p:nvPr/>
        </p:nvSpPr>
        <p:spPr>
          <a:xfrm>
            <a:off x="9779194" y="2288715"/>
            <a:ext cx="160543" cy="160543"/>
          </a:xfrm>
          <a:prstGeom prst="rect">
            <a:avLst/>
          </a:prstGeom>
          <a:solidFill>
            <a:srgbClr val="707BB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95A48-4C41-A044-8986-9E1DB86A43EA}"/>
              </a:ext>
            </a:extLst>
          </p:cNvPr>
          <p:cNvSpPr/>
          <p:nvPr/>
        </p:nvSpPr>
        <p:spPr>
          <a:xfrm>
            <a:off x="9779194" y="2574126"/>
            <a:ext cx="160543" cy="160543"/>
          </a:xfrm>
          <a:prstGeom prst="rect">
            <a:avLst/>
          </a:prstGeom>
          <a:solidFill>
            <a:srgbClr val="AC674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91D87-31D8-8943-89E4-C8EE604CDFEF}"/>
              </a:ext>
            </a:extLst>
          </p:cNvPr>
          <p:cNvSpPr/>
          <p:nvPr/>
        </p:nvSpPr>
        <p:spPr>
          <a:xfrm>
            <a:off x="9779194" y="3144948"/>
            <a:ext cx="160543" cy="160543"/>
          </a:xfrm>
          <a:prstGeom prst="rect">
            <a:avLst/>
          </a:prstGeom>
          <a:solidFill>
            <a:srgbClr val="6AAC6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898CE6-6C57-F148-AC6B-0E8293F1A4A1}"/>
              </a:ext>
            </a:extLst>
          </p:cNvPr>
          <p:cNvSpPr/>
          <p:nvPr/>
        </p:nvSpPr>
        <p:spPr>
          <a:xfrm>
            <a:off x="9779194" y="3430359"/>
            <a:ext cx="160543" cy="160543"/>
          </a:xfrm>
          <a:prstGeom prst="rect">
            <a:avLst/>
          </a:prstGeom>
          <a:solidFill>
            <a:srgbClr val="5664B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7E589C-CFAB-6241-96DA-1FC2E560C808}"/>
              </a:ext>
            </a:extLst>
          </p:cNvPr>
          <p:cNvSpPr/>
          <p:nvPr/>
        </p:nvSpPr>
        <p:spPr>
          <a:xfrm>
            <a:off x="9779194" y="3715770"/>
            <a:ext cx="160543" cy="160543"/>
          </a:xfrm>
          <a:prstGeom prst="rect">
            <a:avLst/>
          </a:prstGeom>
          <a:solidFill>
            <a:srgbClr val="AA66A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6FAE1-CA0D-4348-8CEC-A11D97B8D4BF}"/>
              </a:ext>
            </a:extLst>
          </p:cNvPr>
          <p:cNvSpPr/>
          <p:nvPr/>
        </p:nvSpPr>
        <p:spPr>
          <a:xfrm>
            <a:off x="9779194" y="4001181"/>
            <a:ext cx="160543" cy="160543"/>
          </a:xfrm>
          <a:prstGeom prst="rect">
            <a:avLst/>
          </a:prstGeom>
          <a:solidFill>
            <a:srgbClr val="B1B14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CA14D8-EE96-7941-B796-9161F4F0F5B3}"/>
              </a:ext>
            </a:extLst>
          </p:cNvPr>
          <p:cNvSpPr/>
          <p:nvPr/>
        </p:nvSpPr>
        <p:spPr>
          <a:xfrm>
            <a:off x="9779194" y="4286592"/>
            <a:ext cx="160543" cy="160543"/>
          </a:xfrm>
          <a:prstGeom prst="rect">
            <a:avLst/>
          </a:prstGeom>
          <a:solidFill>
            <a:srgbClr val="AD6A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815B1A-BCD9-5549-BF53-0D4793E50DC1}"/>
              </a:ext>
            </a:extLst>
          </p:cNvPr>
          <p:cNvSpPr/>
          <p:nvPr/>
        </p:nvSpPr>
        <p:spPr>
          <a:xfrm>
            <a:off x="9779194" y="2837277"/>
            <a:ext cx="160543" cy="160543"/>
          </a:xfrm>
          <a:prstGeom prst="rect">
            <a:avLst/>
          </a:prstGeom>
          <a:solidFill>
            <a:srgbClr val="AFAFB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0275D548-0BD1-3044-AC53-20E610839377}"/>
              </a:ext>
            </a:extLst>
          </p:cNvPr>
          <p:cNvSpPr txBox="1">
            <a:spLocks/>
          </p:cNvSpPr>
          <p:nvPr/>
        </p:nvSpPr>
        <p:spPr>
          <a:xfrm>
            <a:off x="10044439" y="2008526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Forms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097262E4-582B-6041-9A64-32E68A16F59E}"/>
              </a:ext>
            </a:extLst>
          </p:cNvPr>
          <p:cNvSpPr txBox="1">
            <a:spLocks/>
          </p:cNvSpPr>
          <p:nvPr/>
        </p:nvSpPr>
        <p:spPr>
          <a:xfrm>
            <a:off x="10044439" y="2294712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Document sections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BEAE7DB7-428B-7243-994E-053E70E00573}"/>
              </a:ext>
            </a:extLst>
          </p:cNvPr>
          <p:cNvSpPr txBox="1">
            <a:spLocks/>
          </p:cNvSpPr>
          <p:nvPr/>
        </p:nvSpPr>
        <p:spPr>
          <a:xfrm>
            <a:off x="10044439" y="2580898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Tabular data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4443A30A-7A3F-B544-88E2-693B4EE39D31}"/>
              </a:ext>
            </a:extLst>
          </p:cNvPr>
          <p:cNvSpPr txBox="1">
            <a:spLocks/>
          </p:cNvSpPr>
          <p:nvPr/>
        </p:nvSpPr>
        <p:spPr>
          <a:xfrm>
            <a:off x="10044439" y="2853124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Interactive elements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C162EE7-DC23-6846-8FBB-20CFE0F098AA}"/>
              </a:ext>
            </a:extLst>
          </p:cNvPr>
          <p:cNvSpPr txBox="1">
            <a:spLocks/>
          </p:cNvSpPr>
          <p:nvPr/>
        </p:nvSpPr>
        <p:spPr>
          <a:xfrm>
            <a:off x="10044439" y="3153270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Root element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39103A2A-2A55-6C47-A1DA-A23F7F199EE7}"/>
              </a:ext>
            </a:extLst>
          </p:cNvPr>
          <p:cNvSpPr txBox="1">
            <a:spLocks/>
          </p:cNvSpPr>
          <p:nvPr/>
        </p:nvSpPr>
        <p:spPr>
          <a:xfrm>
            <a:off x="10044439" y="3446436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Metadata and scripting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E20410C3-B7AD-9542-B180-BDEA8D75A23F}"/>
              </a:ext>
            </a:extLst>
          </p:cNvPr>
          <p:cNvSpPr txBox="1">
            <a:spLocks/>
          </p:cNvSpPr>
          <p:nvPr/>
        </p:nvSpPr>
        <p:spPr>
          <a:xfrm>
            <a:off x="10044439" y="3732622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Embedding content</a:t>
            </a:r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122D2D03-5E5B-654E-9455-C611A36652CD}"/>
              </a:ext>
            </a:extLst>
          </p:cNvPr>
          <p:cNvSpPr txBox="1">
            <a:spLocks/>
          </p:cNvSpPr>
          <p:nvPr/>
        </p:nvSpPr>
        <p:spPr>
          <a:xfrm>
            <a:off x="10044439" y="3990888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Text-level semantics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998049B8-1020-724E-8553-8DF6F48D9298}"/>
              </a:ext>
            </a:extLst>
          </p:cNvPr>
          <p:cNvSpPr txBox="1">
            <a:spLocks/>
          </p:cNvSpPr>
          <p:nvPr/>
        </p:nvSpPr>
        <p:spPr>
          <a:xfrm>
            <a:off x="10044439" y="4284054"/>
            <a:ext cx="2212709" cy="155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Grouping content</a:t>
            </a: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CB33B37F-7857-5249-A5E4-1E0E4F5A037F}"/>
              </a:ext>
            </a:extLst>
          </p:cNvPr>
          <p:cNvSpPr txBox="1">
            <a:spLocks/>
          </p:cNvSpPr>
          <p:nvPr/>
        </p:nvSpPr>
        <p:spPr>
          <a:xfrm>
            <a:off x="719137" y="981120"/>
            <a:ext cx="872148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Tabla periódica de los elementos</a:t>
            </a:r>
          </a:p>
        </p:txBody>
      </p:sp>
      <p:pic>
        <p:nvPicPr>
          <p:cNvPr id="2" name="Picture 2" descr="Periodic Table of the Elem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9137" y="1481950"/>
            <a:ext cx="8663544" cy="450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0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EEFF06B0-625F-B84B-A61A-86D547067C5D}"/>
              </a:ext>
            </a:extLst>
          </p:cNvPr>
          <p:cNvSpPr/>
          <p:nvPr/>
        </p:nvSpPr>
        <p:spPr>
          <a:xfrm>
            <a:off x="9168600" y="376919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Pero… ¿</a:t>
            </a:r>
            <a:r>
              <a:rPr lang="en-GB" dirty="0" err="1"/>
              <a:t>Qué</a:t>
            </a:r>
            <a:r>
              <a:rPr lang="en-GB" dirty="0"/>
              <a:t> es Atomic Design?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Implementación</a:t>
            </a:r>
            <a:r>
              <a:rPr lang="en-GB" dirty="0"/>
              <a:t> con Atomic Design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05D2A-67B7-C146-9E34-2317225EAB6B}"/>
              </a:ext>
            </a:extLst>
          </p:cNvPr>
          <p:cNvSpPr/>
          <p:nvPr/>
        </p:nvSpPr>
        <p:spPr>
          <a:xfrm>
            <a:off x="1847240" y="4177255"/>
            <a:ext cx="490638" cy="4906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75740F-F5C1-0540-88DA-E4DF88E69BAD}"/>
              </a:ext>
            </a:extLst>
          </p:cNvPr>
          <p:cNvSpPr/>
          <p:nvPr/>
        </p:nvSpPr>
        <p:spPr>
          <a:xfrm>
            <a:off x="1584078" y="3914093"/>
            <a:ext cx="1016962" cy="1016962"/>
          </a:xfrm>
          <a:prstGeom prst="ellipse">
            <a:avLst/>
          </a:prstGeom>
          <a:noFill/>
          <a:ln w="571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21F35-D060-A443-88BD-F2980160502F}"/>
              </a:ext>
            </a:extLst>
          </p:cNvPr>
          <p:cNvSpPr/>
          <p:nvPr/>
        </p:nvSpPr>
        <p:spPr>
          <a:xfrm>
            <a:off x="2350575" y="3974588"/>
            <a:ext cx="106644" cy="106642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63941F-CA88-ED42-A798-3AB763D53588}"/>
              </a:ext>
            </a:extLst>
          </p:cNvPr>
          <p:cNvSpPr/>
          <p:nvPr/>
        </p:nvSpPr>
        <p:spPr>
          <a:xfrm>
            <a:off x="3409019" y="453505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AAF3DE-B12F-9F4C-A662-C2B5A03036CB}"/>
              </a:ext>
            </a:extLst>
          </p:cNvPr>
          <p:cNvSpPr/>
          <p:nvPr/>
        </p:nvSpPr>
        <p:spPr>
          <a:xfrm>
            <a:off x="3268956" y="439499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ECC965-D86E-7242-8255-B30228C89199}"/>
              </a:ext>
            </a:extLst>
          </p:cNvPr>
          <p:cNvSpPr/>
          <p:nvPr/>
        </p:nvSpPr>
        <p:spPr>
          <a:xfrm>
            <a:off x="3956053" y="452944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A9048-8795-E14C-9263-E506FAA30899}"/>
              </a:ext>
            </a:extLst>
          </p:cNvPr>
          <p:cNvSpPr/>
          <p:nvPr/>
        </p:nvSpPr>
        <p:spPr>
          <a:xfrm>
            <a:off x="3815990" y="438938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829FB9-6F47-FD45-9937-BBF0C43A36CD}"/>
              </a:ext>
            </a:extLst>
          </p:cNvPr>
          <p:cNvSpPr/>
          <p:nvPr/>
        </p:nvSpPr>
        <p:spPr>
          <a:xfrm>
            <a:off x="3665488" y="4059823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71FDED-4E87-9644-B4E5-EB03F734D5D4}"/>
              </a:ext>
            </a:extLst>
          </p:cNvPr>
          <p:cNvSpPr/>
          <p:nvPr/>
        </p:nvSpPr>
        <p:spPr>
          <a:xfrm>
            <a:off x="3525425" y="3919760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6D8770-B239-0846-94B7-44A6DE093C52}"/>
              </a:ext>
            </a:extLst>
          </p:cNvPr>
          <p:cNvSpPr/>
          <p:nvPr/>
        </p:nvSpPr>
        <p:spPr>
          <a:xfrm>
            <a:off x="3789361" y="4638363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DD1FBC-B52F-3E44-A671-FACF16C3B0BE}"/>
              </a:ext>
            </a:extLst>
          </p:cNvPr>
          <p:cNvSpPr/>
          <p:nvPr/>
        </p:nvSpPr>
        <p:spPr>
          <a:xfrm>
            <a:off x="3939074" y="4378571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FAB927-595A-EC41-B63D-519A4CA0721A}"/>
              </a:ext>
            </a:extLst>
          </p:cNvPr>
          <p:cNvSpPr/>
          <p:nvPr/>
        </p:nvSpPr>
        <p:spPr>
          <a:xfrm>
            <a:off x="3619112" y="4389791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88503B-3698-624D-AD55-E2A4F377DC4E}"/>
              </a:ext>
            </a:extLst>
          </p:cNvPr>
          <p:cNvSpPr/>
          <p:nvPr/>
        </p:nvSpPr>
        <p:spPr>
          <a:xfrm>
            <a:off x="5139373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3DBB67-0436-1D48-B115-111DDFA0342F}"/>
              </a:ext>
            </a:extLst>
          </p:cNvPr>
          <p:cNvSpPr/>
          <p:nvPr/>
        </p:nvSpPr>
        <p:spPr>
          <a:xfrm>
            <a:off x="5046649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E75BC5-ED84-F44E-BEFE-C364D55D7DBA}"/>
              </a:ext>
            </a:extLst>
          </p:cNvPr>
          <p:cNvSpPr/>
          <p:nvPr/>
        </p:nvSpPr>
        <p:spPr>
          <a:xfrm>
            <a:off x="5139373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E952CF-3A05-4B40-9DC6-F98E58C454AC}"/>
              </a:ext>
            </a:extLst>
          </p:cNvPr>
          <p:cNvSpPr/>
          <p:nvPr/>
        </p:nvSpPr>
        <p:spPr>
          <a:xfrm>
            <a:off x="5046649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89E448-9230-9A4D-97EA-D436E70F0706}"/>
              </a:ext>
            </a:extLst>
          </p:cNvPr>
          <p:cNvSpPr/>
          <p:nvPr/>
        </p:nvSpPr>
        <p:spPr>
          <a:xfrm>
            <a:off x="5139373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6F8969-FAD2-AF41-9654-58BF71708BF2}"/>
              </a:ext>
            </a:extLst>
          </p:cNvPr>
          <p:cNvSpPr/>
          <p:nvPr/>
        </p:nvSpPr>
        <p:spPr>
          <a:xfrm>
            <a:off x="5046649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F4916D-5B62-3645-884F-DC421E1674E3}"/>
              </a:ext>
            </a:extLst>
          </p:cNvPr>
          <p:cNvSpPr/>
          <p:nvPr/>
        </p:nvSpPr>
        <p:spPr>
          <a:xfrm>
            <a:off x="5202951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FD393C-839E-8649-99BC-5AF95750FE10}"/>
              </a:ext>
            </a:extLst>
          </p:cNvPr>
          <p:cNvSpPr/>
          <p:nvPr/>
        </p:nvSpPr>
        <p:spPr>
          <a:xfrm>
            <a:off x="5202951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3277D4-5360-0A45-A8C4-14D3F6F3523C}"/>
              </a:ext>
            </a:extLst>
          </p:cNvPr>
          <p:cNvSpPr/>
          <p:nvPr/>
        </p:nvSpPr>
        <p:spPr>
          <a:xfrm>
            <a:off x="5504498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6346CF-E6D6-7F47-9DE4-0A72974F72EE}"/>
              </a:ext>
            </a:extLst>
          </p:cNvPr>
          <p:cNvSpPr/>
          <p:nvPr/>
        </p:nvSpPr>
        <p:spPr>
          <a:xfrm>
            <a:off x="5411774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B629C99-BC6F-5E4D-A53D-C784228538DE}"/>
              </a:ext>
            </a:extLst>
          </p:cNvPr>
          <p:cNvSpPr/>
          <p:nvPr/>
        </p:nvSpPr>
        <p:spPr>
          <a:xfrm>
            <a:off x="5504498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EA253F-0978-6342-976B-612809010AB8}"/>
              </a:ext>
            </a:extLst>
          </p:cNvPr>
          <p:cNvSpPr/>
          <p:nvPr/>
        </p:nvSpPr>
        <p:spPr>
          <a:xfrm>
            <a:off x="5411774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1ED3C-262C-6E43-825D-75FB635A50CA}"/>
              </a:ext>
            </a:extLst>
          </p:cNvPr>
          <p:cNvSpPr/>
          <p:nvPr/>
        </p:nvSpPr>
        <p:spPr>
          <a:xfrm>
            <a:off x="5504498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43B9D0-FF9F-C245-8655-3F33BB6FFE45}"/>
              </a:ext>
            </a:extLst>
          </p:cNvPr>
          <p:cNvSpPr/>
          <p:nvPr/>
        </p:nvSpPr>
        <p:spPr>
          <a:xfrm>
            <a:off x="5411774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A251C8-C089-3443-A18D-4B971CABA49F}"/>
              </a:ext>
            </a:extLst>
          </p:cNvPr>
          <p:cNvSpPr/>
          <p:nvPr/>
        </p:nvSpPr>
        <p:spPr>
          <a:xfrm>
            <a:off x="5568076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4E1F31-F846-0841-9DC9-EF9BE54F8BD6}"/>
              </a:ext>
            </a:extLst>
          </p:cNvPr>
          <p:cNvSpPr/>
          <p:nvPr/>
        </p:nvSpPr>
        <p:spPr>
          <a:xfrm>
            <a:off x="5568076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32ABA6-2767-A749-9ED8-0B570FEA19DC}"/>
              </a:ext>
            </a:extLst>
          </p:cNvPr>
          <p:cNvSpPr/>
          <p:nvPr/>
        </p:nvSpPr>
        <p:spPr>
          <a:xfrm>
            <a:off x="5866448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1D6720-9BE3-4A40-B15C-58C5B87F97C1}"/>
              </a:ext>
            </a:extLst>
          </p:cNvPr>
          <p:cNvSpPr/>
          <p:nvPr/>
        </p:nvSpPr>
        <p:spPr>
          <a:xfrm>
            <a:off x="5773724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693A66-5958-AE48-9F7F-EFE5A3A71FA4}"/>
              </a:ext>
            </a:extLst>
          </p:cNvPr>
          <p:cNvSpPr/>
          <p:nvPr/>
        </p:nvSpPr>
        <p:spPr>
          <a:xfrm>
            <a:off x="5866448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57FA47F-1F51-5449-B216-2A26524FCC41}"/>
              </a:ext>
            </a:extLst>
          </p:cNvPr>
          <p:cNvSpPr/>
          <p:nvPr/>
        </p:nvSpPr>
        <p:spPr>
          <a:xfrm>
            <a:off x="5773724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2D68DA-BD26-6A4F-8709-1041ECDF880F}"/>
              </a:ext>
            </a:extLst>
          </p:cNvPr>
          <p:cNvSpPr/>
          <p:nvPr/>
        </p:nvSpPr>
        <p:spPr>
          <a:xfrm>
            <a:off x="5866448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D30931F-5482-A84F-BF03-5BFF26FD9EB4}"/>
              </a:ext>
            </a:extLst>
          </p:cNvPr>
          <p:cNvSpPr/>
          <p:nvPr/>
        </p:nvSpPr>
        <p:spPr>
          <a:xfrm>
            <a:off x="5773724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E8C9F1-6C40-A449-8D2C-11FC78495C03}"/>
              </a:ext>
            </a:extLst>
          </p:cNvPr>
          <p:cNvSpPr/>
          <p:nvPr/>
        </p:nvSpPr>
        <p:spPr>
          <a:xfrm>
            <a:off x="5930026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F3DF8B-0571-9442-905C-FC6AD266BA37}"/>
              </a:ext>
            </a:extLst>
          </p:cNvPr>
          <p:cNvSpPr/>
          <p:nvPr/>
        </p:nvSpPr>
        <p:spPr>
          <a:xfrm>
            <a:off x="5930026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5FE91A-CE5B-BF4E-8AC5-4AC9BB344A98}"/>
              </a:ext>
            </a:extLst>
          </p:cNvPr>
          <p:cNvSpPr/>
          <p:nvPr/>
        </p:nvSpPr>
        <p:spPr>
          <a:xfrm>
            <a:off x="6231573" y="464702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97C845-5C64-2C47-8E62-62068DE23AB8}"/>
              </a:ext>
            </a:extLst>
          </p:cNvPr>
          <p:cNvSpPr/>
          <p:nvPr/>
        </p:nvSpPr>
        <p:spPr>
          <a:xfrm>
            <a:off x="6138849" y="455430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D86824-8788-B74F-B828-A9DAE8AEAB59}"/>
              </a:ext>
            </a:extLst>
          </p:cNvPr>
          <p:cNvSpPr/>
          <p:nvPr/>
        </p:nvSpPr>
        <p:spPr>
          <a:xfrm>
            <a:off x="6231573" y="4287169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925CBD-542B-604F-B4EC-E8E0591A0A69}"/>
              </a:ext>
            </a:extLst>
          </p:cNvPr>
          <p:cNvSpPr/>
          <p:nvPr/>
        </p:nvSpPr>
        <p:spPr>
          <a:xfrm>
            <a:off x="6138849" y="4194445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920E092-69A8-994C-803F-CF49A25D2C7A}"/>
              </a:ext>
            </a:extLst>
          </p:cNvPr>
          <p:cNvSpPr/>
          <p:nvPr/>
        </p:nvSpPr>
        <p:spPr>
          <a:xfrm>
            <a:off x="6231573" y="392479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0DC198-04A2-774A-86DF-95AB18DC48AF}"/>
              </a:ext>
            </a:extLst>
          </p:cNvPr>
          <p:cNvSpPr/>
          <p:nvPr/>
        </p:nvSpPr>
        <p:spPr>
          <a:xfrm>
            <a:off x="6138849" y="383206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7F32B3-50BF-6F4A-A04F-691D00B3036D}"/>
              </a:ext>
            </a:extLst>
          </p:cNvPr>
          <p:cNvSpPr/>
          <p:nvPr/>
        </p:nvSpPr>
        <p:spPr>
          <a:xfrm>
            <a:off x="6295151" y="452891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6B00175-62B3-3142-A83B-816D80322CA9}"/>
              </a:ext>
            </a:extLst>
          </p:cNvPr>
          <p:cNvSpPr/>
          <p:nvPr/>
        </p:nvSpPr>
        <p:spPr>
          <a:xfrm>
            <a:off x="6295151" y="416829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008880-DD50-274D-9CD2-232F82D57677}"/>
              </a:ext>
            </a:extLst>
          </p:cNvPr>
          <p:cNvSpPr/>
          <p:nvPr/>
        </p:nvSpPr>
        <p:spPr>
          <a:xfrm>
            <a:off x="5383927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40D4178-2C1E-7D41-8156-BD02E54D1F61}"/>
              </a:ext>
            </a:extLst>
          </p:cNvPr>
          <p:cNvSpPr/>
          <p:nvPr/>
        </p:nvSpPr>
        <p:spPr>
          <a:xfrm>
            <a:off x="5749052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BD16A96-4CBD-B143-84F8-7044BA0D0C0E}"/>
              </a:ext>
            </a:extLst>
          </p:cNvPr>
          <p:cNvSpPr/>
          <p:nvPr/>
        </p:nvSpPr>
        <p:spPr>
          <a:xfrm>
            <a:off x="6114177" y="39974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6406D9-ECF7-A94D-85AE-4269C5CA1C29}"/>
              </a:ext>
            </a:extLst>
          </p:cNvPr>
          <p:cNvSpPr/>
          <p:nvPr/>
        </p:nvSpPr>
        <p:spPr>
          <a:xfrm>
            <a:off x="5383927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6825E68-F805-7841-838C-A5C0987D9768}"/>
              </a:ext>
            </a:extLst>
          </p:cNvPr>
          <p:cNvSpPr/>
          <p:nvPr/>
        </p:nvSpPr>
        <p:spPr>
          <a:xfrm>
            <a:off x="5749052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C599F9-BF44-A245-8C0F-1E62DAF9B768}"/>
              </a:ext>
            </a:extLst>
          </p:cNvPr>
          <p:cNvSpPr/>
          <p:nvPr/>
        </p:nvSpPr>
        <p:spPr>
          <a:xfrm>
            <a:off x="6114177" y="435624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A496804-ED2F-D043-9929-295BEDC10C96}"/>
              </a:ext>
            </a:extLst>
          </p:cNvPr>
          <p:cNvSpPr/>
          <p:nvPr/>
        </p:nvSpPr>
        <p:spPr>
          <a:xfrm>
            <a:off x="5383927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A5D244-8AF8-D044-B759-8E49941CBB3F}"/>
              </a:ext>
            </a:extLst>
          </p:cNvPr>
          <p:cNvSpPr/>
          <p:nvPr/>
        </p:nvSpPr>
        <p:spPr>
          <a:xfrm>
            <a:off x="5749052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AF9329E-E55F-9D40-BF84-C9AA2537C2B9}"/>
              </a:ext>
            </a:extLst>
          </p:cNvPr>
          <p:cNvSpPr/>
          <p:nvPr/>
        </p:nvSpPr>
        <p:spPr>
          <a:xfrm>
            <a:off x="6114177" y="472137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3819C4-E49D-EF41-9BC7-5FD1708B857F}"/>
              </a:ext>
            </a:extLst>
          </p:cNvPr>
          <p:cNvCxnSpPr>
            <a:cxnSpLocks/>
          </p:cNvCxnSpPr>
          <p:nvPr/>
        </p:nvCxnSpPr>
        <p:spPr>
          <a:xfrm>
            <a:off x="7339536" y="3827524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4DDA26-DE78-4048-AD03-4B9EA6CE68D8}"/>
              </a:ext>
            </a:extLst>
          </p:cNvPr>
          <p:cNvCxnSpPr>
            <a:cxnSpLocks/>
          </p:cNvCxnSpPr>
          <p:nvPr/>
        </p:nvCxnSpPr>
        <p:spPr>
          <a:xfrm flipV="1">
            <a:off x="8056385" y="3795147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4EDFBE-D384-DE48-B781-4B7D3B89BAB5}"/>
              </a:ext>
            </a:extLst>
          </p:cNvPr>
          <p:cNvCxnSpPr>
            <a:cxnSpLocks/>
          </p:cNvCxnSpPr>
          <p:nvPr/>
        </p:nvCxnSpPr>
        <p:spPr>
          <a:xfrm>
            <a:off x="7206883" y="4877962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C58A92-DAB3-C142-A80C-D9A8DBFFAD22}"/>
              </a:ext>
            </a:extLst>
          </p:cNvPr>
          <p:cNvCxnSpPr>
            <a:cxnSpLocks/>
          </p:cNvCxnSpPr>
          <p:nvPr/>
        </p:nvCxnSpPr>
        <p:spPr>
          <a:xfrm>
            <a:off x="7923161" y="3930968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023673-7FCF-0143-9332-08F283981F73}"/>
              </a:ext>
            </a:extLst>
          </p:cNvPr>
          <p:cNvCxnSpPr>
            <a:cxnSpLocks/>
          </p:cNvCxnSpPr>
          <p:nvPr/>
        </p:nvCxnSpPr>
        <p:spPr>
          <a:xfrm>
            <a:off x="7206883" y="3963562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AC6965-E830-1A4A-B51C-0A2EADC95670}"/>
              </a:ext>
            </a:extLst>
          </p:cNvPr>
          <p:cNvCxnSpPr>
            <a:cxnSpLocks/>
          </p:cNvCxnSpPr>
          <p:nvPr/>
        </p:nvCxnSpPr>
        <p:spPr>
          <a:xfrm>
            <a:off x="7232819" y="3930968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567D51A6-8495-A547-B5B2-ACAE640DEAD2}"/>
              </a:ext>
            </a:extLst>
          </p:cNvPr>
          <p:cNvSpPr/>
          <p:nvPr/>
        </p:nvSpPr>
        <p:spPr>
          <a:xfrm rot="10800000" flipH="1">
            <a:off x="8853003" y="393485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4153E25B-873A-5B40-8F9C-D95A0D12FF42}"/>
              </a:ext>
            </a:extLst>
          </p:cNvPr>
          <p:cNvSpPr/>
          <p:nvPr/>
        </p:nvSpPr>
        <p:spPr>
          <a:xfrm>
            <a:off x="9269260" y="393485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F9879E4-A100-B54D-8F59-09CB6B6FB6AB}"/>
              </a:ext>
            </a:extLst>
          </p:cNvPr>
          <p:cNvSpPr/>
          <p:nvPr/>
        </p:nvSpPr>
        <p:spPr>
          <a:xfrm>
            <a:off x="1584078" y="2947536"/>
            <a:ext cx="1165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Átomos</a:t>
            </a:r>
            <a:endParaRPr lang="en-GB" b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68892F1-E9AA-704F-A442-C986E36E99BE}"/>
              </a:ext>
            </a:extLst>
          </p:cNvPr>
          <p:cNvSpPr/>
          <p:nvPr/>
        </p:nvSpPr>
        <p:spPr>
          <a:xfrm>
            <a:off x="3143579" y="2947536"/>
            <a:ext cx="1348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Moléculas</a:t>
            </a:r>
            <a:endParaRPr lang="en-GB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E6BC19A-08BF-B841-8B03-0430EFEBCB69}"/>
              </a:ext>
            </a:extLst>
          </p:cNvPr>
          <p:cNvSpPr/>
          <p:nvPr/>
        </p:nvSpPr>
        <p:spPr>
          <a:xfrm>
            <a:off x="4966697" y="2947536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42FE74-D12B-0541-9A99-B9A1EF64EA38}"/>
              </a:ext>
            </a:extLst>
          </p:cNvPr>
          <p:cNvSpPr/>
          <p:nvPr/>
        </p:nvSpPr>
        <p:spPr>
          <a:xfrm>
            <a:off x="6951367" y="2947536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3F9F09-1B5C-C84A-9F5D-122FC0F61E4C}"/>
              </a:ext>
            </a:extLst>
          </p:cNvPr>
          <p:cNvSpPr/>
          <p:nvPr/>
        </p:nvSpPr>
        <p:spPr>
          <a:xfrm>
            <a:off x="8683445" y="2947536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E789195-F4FD-4043-8A3E-B168C6B366AB}"/>
              </a:ext>
            </a:extLst>
          </p:cNvPr>
          <p:cNvSpPr/>
          <p:nvPr/>
        </p:nvSpPr>
        <p:spPr>
          <a:xfrm>
            <a:off x="617444" y="1587676"/>
            <a:ext cx="10954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Atomic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es una </a:t>
            </a:r>
            <a:r>
              <a:rPr lang="es-ES_tradnl" b="1" dirty="0"/>
              <a:t>metodología</a:t>
            </a:r>
            <a:r>
              <a:rPr lang="es-ES_tradnl" dirty="0"/>
              <a:t> para crear e implementar correcta y eficientemente un sistema de diseño. Está compuesta por 5 elementos: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7C82944-0C88-994D-BE27-1BB18C9364F0}"/>
              </a:ext>
            </a:extLst>
          </p:cNvPr>
          <p:cNvSpPr/>
          <p:nvPr/>
        </p:nvSpPr>
        <p:spPr>
          <a:xfrm>
            <a:off x="2898317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A5990892-5A2A-624D-809D-F2C95E89C10A}"/>
              </a:ext>
            </a:extLst>
          </p:cNvPr>
          <p:cNvSpPr/>
          <p:nvPr/>
        </p:nvSpPr>
        <p:spPr>
          <a:xfrm>
            <a:off x="4584397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CD71CC86-43E6-D841-A3B9-EC41E6D7B352}"/>
              </a:ext>
            </a:extLst>
          </p:cNvPr>
          <p:cNvSpPr/>
          <p:nvPr/>
        </p:nvSpPr>
        <p:spPr>
          <a:xfrm>
            <a:off x="6761341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761BEB48-4907-144D-8E1E-77235DEBBD6A}"/>
              </a:ext>
            </a:extLst>
          </p:cNvPr>
          <p:cNvSpPr/>
          <p:nvPr/>
        </p:nvSpPr>
        <p:spPr>
          <a:xfrm>
            <a:off x="8355249" y="4303633"/>
            <a:ext cx="169944" cy="196665"/>
          </a:xfrm>
          <a:prstGeom prst="rightArrow">
            <a:avLst>
              <a:gd name="adj1" fmla="val 50000"/>
              <a:gd name="adj2" fmla="val 5246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6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Vamos</a:t>
            </a:r>
            <a:r>
              <a:rPr lang="en-GB" dirty="0"/>
              <a:t> con la </a:t>
            </a:r>
            <a:r>
              <a:rPr lang="en-GB" dirty="0" err="1"/>
              <a:t>unidad</a:t>
            </a:r>
            <a:r>
              <a:rPr lang="en-GB" dirty="0"/>
              <a:t> </a:t>
            </a:r>
            <a:r>
              <a:rPr lang="en-GB" dirty="0" err="1"/>
              <a:t>básica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Átomo</a:t>
            </a:r>
            <a:r>
              <a:rPr lang="en-GB" dirty="0"/>
              <a:t>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E3E859-7946-474F-A363-A7492EF45A90}"/>
              </a:ext>
            </a:extLst>
          </p:cNvPr>
          <p:cNvSpPr/>
          <p:nvPr/>
        </p:nvSpPr>
        <p:spPr>
          <a:xfrm>
            <a:off x="2189198" y="3637917"/>
            <a:ext cx="490638" cy="4906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158EF0-510D-5247-84A8-08443616BA34}"/>
              </a:ext>
            </a:extLst>
          </p:cNvPr>
          <p:cNvSpPr/>
          <p:nvPr/>
        </p:nvSpPr>
        <p:spPr>
          <a:xfrm>
            <a:off x="1926036" y="3374755"/>
            <a:ext cx="1016962" cy="1016962"/>
          </a:xfrm>
          <a:prstGeom prst="ellipse">
            <a:avLst/>
          </a:prstGeom>
          <a:noFill/>
          <a:ln w="571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83C4D7-5BD5-2544-B565-D7EA0593682B}"/>
              </a:ext>
            </a:extLst>
          </p:cNvPr>
          <p:cNvSpPr/>
          <p:nvPr/>
        </p:nvSpPr>
        <p:spPr>
          <a:xfrm>
            <a:off x="2692533" y="3435250"/>
            <a:ext cx="106644" cy="106642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B46363-6BC9-3946-9463-0513F4934BB4}"/>
              </a:ext>
            </a:extLst>
          </p:cNvPr>
          <p:cNvSpPr/>
          <p:nvPr/>
        </p:nvSpPr>
        <p:spPr>
          <a:xfrm>
            <a:off x="1926036" y="2778095"/>
            <a:ext cx="105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Átomos</a:t>
            </a:r>
            <a:endParaRPr lang="en-GB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24200" y="2011655"/>
            <a:ext cx="48801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Átomos son los </a:t>
            </a:r>
            <a:r>
              <a:rPr lang="es-ES_tradnl" b="1" dirty="0"/>
              <a:t>componentes básicos </a:t>
            </a:r>
            <a:r>
              <a:rPr lang="es-ES_tradnl" dirty="0"/>
              <a:t>de la materia. Aplicado a las interfaces, los átomos son como nuestras etiquetas HTML, como una etiqueta de formulario, input o botón.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FA84F-ECDD-B146-BC0C-89D0AD2FCBAC}"/>
              </a:ext>
            </a:extLst>
          </p:cNvPr>
          <p:cNvSpPr/>
          <p:nvPr/>
        </p:nvSpPr>
        <p:spPr>
          <a:xfrm>
            <a:off x="5229810" y="3541892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A09589-540E-824A-B308-F8372DFD33B6}"/>
              </a:ext>
            </a:extLst>
          </p:cNvPr>
          <p:cNvSpPr/>
          <p:nvPr/>
        </p:nvSpPr>
        <p:spPr>
          <a:xfrm>
            <a:off x="8730333" y="3513904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ETIQUETA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BA47CE-3FD2-1F4F-82B4-A0B102F08C15}"/>
              </a:ext>
            </a:extLst>
          </p:cNvPr>
          <p:cNvSpPr/>
          <p:nvPr/>
        </p:nvSpPr>
        <p:spPr>
          <a:xfrm>
            <a:off x="8730334" y="4105162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D15303-01C1-A24A-9BF5-6E0D6AFD1A7F}"/>
              </a:ext>
            </a:extLst>
          </p:cNvPr>
          <p:cNvSpPr/>
          <p:nvPr/>
        </p:nvSpPr>
        <p:spPr>
          <a:xfrm>
            <a:off x="8730333" y="4733451"/>
            <a:ext cx="222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2"/>
                </a:solidFill>
              </a:rPr>
              <a:t>BOTÓN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A8EAE-95A8-A74A-BBD6-F114009E09D1}"/>
              </a:ext>
            </a:extLst>
          </p:cNvPr>
          <p:cNvSpPr/>
          <p:nvPr/>
        </p:nvSpPr>
        <p:spPr>
          <a:xfrm>
            <a:off x="5284447" y="4048767"/>
            <a:ext cx="2372952" cy="44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7ED04C-95CC-144E-BD99-380F6EF99FCA}"/>
              </a:ext>
            </a:extLst>
          </p:cNvPr>
          <p:cNvSpPr/>
          <p:nvPr/>
        </p:nvSpPr>
        <p:spPr>
          <a:xfrm>
            <a:off x="5392495" y="4119110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A9246A-DC8D-E54E-9A45-CA97BC90DFE3}"/>
              </a:ext>
            </a:extLst>
          </p:cNvPr>
          <p:cNvSpPr/>
          <p:nvPr/>
        </p:nvSpPr>
        <p:spPr>
          <a:xfrm>
            <a:off x="5284447" y="4679456"/>
            <a:ext cx="1239769" cy="4478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96D1A-3EAA-364B-A893-4709F178EFAC}"/>
              </a:ext>
            </a:extLst>
          </p:cNvPr>
          <p:cNvSpPr/>
          <p:nvPr/>
        </p:nvSpPr>
        <p:spPr>
          <a:xfrm>
            <a:off x="5519651" y="4753009"/>
            <a:ext cx="80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</a:rPr>
              <a:t>Buscar</a:t>
            </a:r>
          </a:p>
        </p:txBody>
      </p:sp>
    </p:spTree>
    <p:extLst>
      <p:ext uri="{BB962C8B-B14F-4D97-AF65-F5344CB8AC3E}">
        <p14:creationId xmlns:p14="http://schemas.microsoft.com/office/powerpoint/2010/main" val="183269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Empecemos</a:t>
            </a:r>
            <a:r>
              <a:rPr lang="en-GB" dirty="0"/>
              <a:t> a </a:t>
            </a:r>
            <a:r>
              <a:rPr lang="en-GB" dirty="0" err="1"/>
              <a:t>agrupar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Molécula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02850" y="1969373"/>
            <a:ext cx="48801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Cuando combinamos átomos, esto se pone más interesante. Las moléculas </a:t>
            </a:r>
            <a:r>
              <a:rPr lang="es-ES_tradnl" sz="1400" b="1" dirty="0"/>
              <a:t>son grupos de átomos</a:t>
            </a:r>
            <a:r>
              <a:rPr lang="es-ES_tradnl" sz="1400" dirty="0"/>
              <a:t>. Estas moléculas tienen sus propias propiedades y sirven como columna vertebral de nuestros sistemas de diseño. Una etiqueta o input por sí mismos no son demasiado útiles, pero combinados, empiezan a tener sentido.</a:t>
            </a:r>
          </a:p>
          <a:p>
            <a:endParaRPr lang="es-ES_tradnl" sz="1400" dirty="0"/>
          </a:p>
          <a:p>
            <a:r>
              <a:rPr lang="es-ES_tradnl" sz="1400" dirty="0"/>
              <a:t>Son combinaciones relativamente simples de átomos construidos para su reutilización.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FFA84F-ECDD-B146-BC0C-89D0AD2FCBAC}"/>
              </a:ext>
            </a:extLst>
          </p:cNvPr>
          <p:cNvSpPr/>
          <p:nvPr/>
        </p:nvSpPr>
        <p:spPr>
          <a:xfrm>
            <a:off x="5236327" y="429804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A8EAE-95A8-A74A-BBD6-F114009E09D1}"/>
              </a:ext>
            </a:extLst>
          </p:cNvPr>
          <p:cNvSpPr/>
          <p:nvPr/>
        </p:nvSpPr>
        <p:spPr>
          <a:xfrm>
            <a:off x="5314864" y="4716123"/>
            <a:ext cx="2376193" cy="44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7ED04C-95CC-144E-BD99-380F6EF99FCA}"/>
              </a:ext>
            </a:extLst>
          </p:cNvPr>
          <p:cNvSpPr/>
          <p:nvPr/>
        </p:nvSpPr>
        <p:spPr>
          <a:xfrm>
            <a:off x="5422913" y="4792076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A9246A-DC8D-E54E-9A45-CA97BC90DFE3}"/>
              </a:ext>
            </a:extLst>
          </p:cNvPr>
          <p:cNvSpPr/>
          <p:nvPr/>
        </p:nvSpPr>
        <p:spPr>
          <a:xfrm>
            <a:off x="8004860" y="4716123"/>
            <a:ext cx="1239769" cy="44782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96D1A-3EAA-364B-A893-4709F178EFAC}"/>
              </a:ext>
            </a:extLst>
          </p:cNvPr>
          <p:cNvSpPr/>
          <p:nvPr/>
        </p:nvSpPr>
        <p:spPr>
          <a:xfrm>
            <a:off x="8251284" y="4789676"/>
            <a:ext cx="83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C726F9-1592-EA4F-B0FD-5FF92B7AED5C}"/>
              </a:ext>
            </a:extLst>
          </p:cNvPr>
          <p:cNvSpPr/>
          <p:nvPr/>
        </p:nvSpPr>
        <p:spPr>
          <a:xfrm>
            <a:off x="2079493" y="404252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0D1DA5-8807-144B-BA2B-11C398AD0978}"/>
              </a:ext>
            </a:extLst>
          </p:cNvPr>
          <p:cNvSpPr/>
          <p:nvPr/>
        </p:nvSpPr>
        <p:spPr>
          <a:xfrm>
            <a:off x="1939430" y="390245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5FD3EF-940F-114C-B45B-B8A150523F19}"/>
              </a:ext>
            </a:extLst>
          </p:cNvPr>
          <p:cNvSpPr/>
          <p:nvPr/>
        </p:nvSpPr>
        <p:spPr>
          <a:xfrm>
            <a:off x="2626527" y="403691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BFF9F0-1550-C042-8FB8-A7650D15052D}"/>
              </a:ext>
            </a:extLst>
          </p:cNvPr>
          <p:cNvSpPr/>
          <p:nvPr/>
        </p:nvSpPr>
        <p:spPr>
          <a:xfrm>
            <a:off x="2486464" y="389684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9650A3-23AF-814C-8501-817420D50216}"/>
              </a:ext>
            </a:extLst>
          </p:cNvPr>
          <p:cNvSpPr/>
          <p:nvPr/>
        </p:nvSpPr>
        <p:spPr>
          <a:xfrm>
            <a:off x="2335962" y="3567290"/>
            <a:ext cx="261134" cy="261134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951DF7A-1B6E-B449-B8DD-2729914C6B8E}"/>
              </a:ext>
            </a:extLst>
          </p:cNvPr>
          <p:cNvSpPr/>
          <p:nvPr/>
        </p:nvSpPr>
        <p:spPr>
          <a:xfrm>
            <a:off x="2195899" y="3427227"/>
            <a:ext cx="541260" cy="541260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411497-25DA-584F-83CB-8649F1CC98B8}"/>
              </a:ext>
            </a:extLst>
          </p:cNvPr>
          <p:cNvSpPr/>
          <p:nvPr/>
        </p:nvSpPr>
        <p:spPr>
          <a:xfrm>
            <a:off x="2459835" y="4145830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F2EFA9-1DE1-734F-ADBF-CB4CEC8CF358}"/>
              </a:ext>
            </a:extLst>
          </p:cNvPr>
          <p:cNvSpPr/>
          <p:nvPr/>
        </p:nvSpPr>
        <p:spPr>
          <a:xfrm>
            <a:off x="2609548" y="3886038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246772-04D0-D149-931B-5344BFEBDBCC}"/>
              </a:ext>
            </a:extLst>
          </p:cNvPr>
          <p:cNvSpPr/>
          <p:nvPr/>
        </p:nvSpPr>
        <p:spPr>
          <a:xfrm>
            <a:off x="2289586" y="3897258"/>
            <a:ext cx="56760" cy="56760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451E0C-282B-524D-915F-FC5091A44B36}"/>
              </a:ext>
            </a:extLst>
          </p:cNvPr>
          <p:cNvSpPr/>
          <p:nvPr/>
        </p:nvSpPr>
        <p:spPr>
          <a:xfrm>
            <a:off x="1836771" y="2836213"/>
            <a:ext cx="1348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Moléculas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77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Agrupemos</a:t>
            </a:r>
            <a:r>
              <a:rPr lang="en-GB" dirty="0"/>
              <a:t> </a:t>
            </a:r>
            <a:r>
              <a:rPr lang="en-GB" dirty="0" err="1"/>
              <a:t>elementos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complejos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Organismo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72252-64D5-5044-ADF2-DBC597112D7F}"/>
              </a:ext>
            </a:extLst>
          </p:cNvPr>
          <p:cNvSpPr/>
          <p:nvPr/>
        </p:nvSpPr>
        <p:spPr>
          <a:xfrm>
            <a:off x="5202850" y="1969373"/>
            <a:ext cx="48801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/>
              <a:t>Las moléculas nos dan algunos bloques de construcción con los que podemos trabajar, y ahora podemos combinarlos para formar organismos. Los organismos son </a:t>
            </a:r>
            <a:r>
              <a:rPr lang="es-ES_tradnl" sz="1400" b="1" dirty="0"/>
              <a:t>grupos de moléculas </a:t>
            </a:r>
            <a:r>
              <a:rPr lang="es-ES_tradnl" sz="1400" dirty="0"/>
              <a:t>que se unen para formar una sección distinta y relativamente compleja de una interfaz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A1792C3-44DD-A74D-B01D-E70799653568}"/>
              </a:ext>
            </a:extLst>
          </p:cNvPr>
          <p:cNvSpPr/>
          <p:nvPr/>
        </p:nvSpPr>
        <p:spPr>
          <a:xfrm>
            <a:off x="1868850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749766-F6FE-1C45-8CDF-F61351B9F2F2}"/>
              </a:ext>
            </a:extLst>
          </p:cNvPr>
          <p:cNvSpPr/>
          <p:nvPr/>
        </p:nvSpPr>
        <p:spPr>
          <a:xfrm>
            <a:off x="1776126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15553-BAEC-554B-B7B2-7F5D8378D453}"/>
              </a:ext>
            </a:extLst>
          </p:cNvPr>
          <p:cNvSpPr/>
          <p:nvPr/>
        </p:nvSpPr>
        <p:spPr>
          <a:xfrm>
            <a:off x="1868850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7BC54-6A02-4B4B-B753-4293E8693611}"/>
              </a:ext>
            </a:extLst>
          </p:cNvPr>
          <p:cNvSpPr/>
          <p:nvPr/>
        </p:nvSpPr>
        <p:spPr>
          <a:xfrm>
            <a:off x="1776126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D8234-B7AA-9643-AFF4-9275E7D876B8}"/>
              </a:ext>
            </a:extLst>
          </p:cNvPr>
          <p:cNvSpPr/>
          <p:nvPr/>
        </p:nvSpPr>
        <p:spPr>
          <a:xfrm>
            <a:off x="1868850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D6AC2-04E2-DC4D-8E74-99F7E8E485D6}"/>
              </a:ext>
            </a:extLst>
          </p:cNvPr>
          <p:cNvSpPr/>
          <p:nvPr/>
        </p:nvSpPr>
        <p:spPr>
          <a:xfrm>
            <a:off x="1776126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C02BCD-790F-C448-B812-379E2A7CCA3B}"/>
              </a:ext>
            </a:extLst>
          </p:cNvPr>
          <p:cNvSpPr/>
          <p:nvPr/>
        </p:nvSpPr>
        <p:spPr>
          <a:xfrm>
            <a:off x="1932428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BAA29F-FC10-7B45-8286-E1DFFE4286A4}"/>
              </a:ext>
            </a:extLst>
          </p:cNvPr>
          <p:cNvSpPr/>
          <p:nvPr/>
        </p:nvSpPr>
        <p:spPr>
          <a:xfrm>
            <a:off x="1932428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FE2EE6-098D-7143-B252-AA36CB8D0037}"/>
              </a:ext>
            </a:extLst>
          </p:cNvPr>
          <p:cNvSpPr/>
          <p:nvPr/>
        </p:nvSpPr>
        <p:spPr>
          <a:xfrm>
            <a:off x="2233975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49D4E5-1F25-A647-9BC6-CB11F2B51500}"/>
              </a:ext>
            </a:extLst>
          </p:cNvPr>
          <p:cNvSpPr/>
          <p:nvPr/>
        </p:nvSpPr>
        <p:spPr>
          <a:xfrm>
            <a:off x="2141251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165681-CB82-2449-B0D1-5210FCE52784}"/>
              </a:ext>
            </a:extLst>
          </p:cNvPr>
          <p:cNvSpPr/>
          <p:nvPr/>
        </p:nvSpPr>
        <p:spPr>
          <a:xfrm>
            <a:off x="2233975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B4AD3F-C689-324A-B110-CF48E4B59CA6}"/>
              </a:ext>
            </a:extLst>
          </p:cNvPr>
          <p:cNvSpPr/>
          <p:nvPr/>
        </p:nvSpPr>
        <p:spPr>
          <a:xfrm>
            <a:off x="2141251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B37991-F344-D24F-AE73-6432C7D32F5B}"/>
              </a:ext>
            </a:extLst>
          </p:cNvPr>
          <p:cNvSpPr/>
          <p:nvPr/>
        </p:nvSpPr>
        <p:spPr>
          <a:xfrm>
            <a:off x="2233975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6F9E9E-ABC9-8645-8542-D4D8AA314DF1}"/>
              </a:ext>
            </a:extLst>
          </p:cNvPr>
          <p:cNvSpPr/>
          <p:nvPr/>
        </p:nvSpPr>
        <p:spPr>
          <a:xfrm>
            <a:off x="2141251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99095D-B3AE-3644-BC98-1D1113D43939}"/>
              </a:ext>
            </a:extLst>
          </p:cNvPr>
          <p:cNvSpPr/>
          <p:nvPr/>
        </p:nvSpPr>
        <p:spPr>
          <a:xfrm>
            <a:off x="2297553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C022F2-70F2-AD4D-9615-019650507BD7}"/>
              </a:ext>
            </a:extLst>
          </p:cNvPr>
          <p:cNvSpPr/>
          <p:nvPr/>
        </p:nvSpPr>
        <p:spPr>
          <a:xfrm>
            <a:off x="2297553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50FCD4-8D7D-624D-ACCE-300CBEDCC454}"/>
              </a:ext>
            </a:extLst>
          </p:cNvPr>
          <p:cNvSpPr/>
          <p:nvPr/>
        </p:nvSpPr>
        <p:spPr>
          <a:xfrm>
            <a:off x="2595925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864199-1C54-D245-B0E2-EBDFC21DFA44}"/>
              </a:ext>
            </a:extLst>
          </p:cNvPr>
          <p:cNvSpPr/>
          <p:nvPr/>
        </p:nvSpPr>
        <p:spPr>
          <a:xfrm>
            <a:off x="2503201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E5D6F5-0C53-1A4D-A865-80D1AC5D2CEF}"/>
              </a:ext>
            </a:extLst>
          </p:cNvPr>
          <p:cNvSpPr/>
          <p:nvPr/>
        </p:nvSpPr>
        <p:spPr>
          <a:xfrm>
            <a:off x="2595925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13D205B-C528-E24C-9FA3-B5ED1432F5F8}"/>
              </a:ext>
            </a:extLst>
          </p:cNvPr>
          <p:cNvSpPr/>
          <p:nvPr/>
        </p:nvSpPr>
        <p:spPr>
          <a:xfrm>
            <a:off x="2503201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1C22B1-5BAE-A441-ADA6-DBA662E1F02A}"/>
              </a:ext>
            </a:extLst>
          </p:cNvPr>
          <p:cNvSpPr/>
          <p:nvPr/>
        </p:nvSpPr>
        <p:spPr>
          <a:xfrm>
            <a:off x="2595925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EB4BE2-D172-9946-89F8-50C6BB1EA0B5}"/>
              </a:ext>
            </a:extLst>
          </p:cNvPr>
          <p:cNvSpPr/>
          <p:nvPr/>
        </p:nvSpPr>
        <p:spPr>
          <a:xfrm>
            <a:off x="2503201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5156E-3D19-DC4C-A177-57BD2A7E9EBC}"/>
              </a:ext>
            </a:extLst>
          </p:cNvPr>
          <p:cNvSpPr/>
          <p:nvPr/>
        </p:nvSpPr>
        <p:spPr>
          <a:xfrm>
            <a:off x="2659503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388378-979B-7C4D-882A-2E21C8EB91C0}"/>
              </a:ext>
            </a:extLst>
          </p:cNvPr>
          <p:cNvSpPr/>
          <p:nvPr/>
        </p:nvSpPr>
        <p:spPr>
          <a:xfrm>
            <a:off x="2659503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5A6800-4E13-6F4F-B24F-3C3BE37D5A03}"/>
              </a:ext>
            </a:extLst>
          </p:cNvPr>
          <p:cNvSpPr/>
          <p:nvPr/>
        </p:nvSpPr>
        <p:spPr>
          <a:xfrm>
            <a:off x="2961050" y="4222148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C9C14-B5A2-4747-BE78-76D5D34EA720}"/>
              </a:ext>
            </a:extLst>
          </p:cNvPr>
          <p:cNvSpPr/>
          <p:nvPr/>
        </p:nvSpPr>
        <p:spPr>
          <a:xfrm>
            <a:off x="2868326" y="4129424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F743D5-2D48-8B49-AD2F-5B9C34BFA798}"/>
              </a:ext>
            </a:extLst>
          </p:cNvPr>
          <p:cNvSpPr/>
          <p:nvPr/>
        </p:nvSpPr>
        <p:spPr>
          <a:xfrm>
            <a:off x="2961050" y="3862292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CF8699-C0F2-EF41-979F-5CB695B48AF5}"/>
              </a:ext>
            </a:extLst>
          </p:cNvPr>
          <p:cNvSpPr/>
          <p:nvPr/>
        </p:nvSpPr>
        <p:spPr>
          <a:xfrm>
            <a:off x="2868326" y="3769568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26E0EC-DB4A-094D-B5A6-2BBF703871BE}"/>
              </a:ext>
            </a:extLst>
          </p:cNvPr>
          <p:cNvSpPr/>
          <p:nvPr/>
        </p:nvSpPr>
        <p:spPr>
          <a:xfrm>
            <a:off x="2961050" y="3499913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981050-B344-7745-ACF4-4B7FFD5F0A8C}"/>
              </a:ext>
            </a:extLst>
          </p:cNvPr>
          <p:cNvSpPr/>
          <p:nvPr/>
        </p:nvSpPr>
        <p:spPr>
          <a:xfrm>
            <a:off x="2868326" y="3407189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6D0898-F09C-2C4A-A892-446D1568DC89}"/>
              </a:ext>
            </a:extLst>
          </p:cNvPr>
          <p:cNvSpPr/>
          <p:nvPr/>
        </p:nvSpPr>
        <p:spPr>
          <a:xfrm>
            <a:off x="3024628" y="4104033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C84904-B799-E847-B7F9-806F10ACB517}"/>
              </a:ext>
            </a:extLst>
          </p:cNvPr>
          <p:cNvSpPr/>
          <p:nvPr/>
        </p:nvSpPr>
        <p:spPr>
          <a:xfrm>
            <a:off x="3024628" y="374342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A44AD3-1573-1E4A-811A-F177C76607D4}"/>
              </a:ext>
            </a:extLst>
          </p:cNvPr>
          <p:cNvSpPr/>
          <p:nvPr/>
        </p:nvSpPr>
        <p:spPr>
          <a:xfrm>
            <a:off x="2113404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5EA57B-FB60-DE40-9A04-3879C29771DF}"/>
              </a:ext>
            </a:extLst>
          </p:cNvPr>
          <p:cNvSpPr/>
          <p:nvPr/>
        </p:nvSpPr>
        <p:spPr>
          <a:xfrm>
            <a:off x="2478529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569CA29-DFF3-BA41-B6C1-AB04C5FDC9BF}"/>
              </a:ext>
            </a:extLst>
          </p:cNvPr>
          <p:cNvSpPr/>
          <p:nvPr/>
        </p:nvSpPr>
        <p:spPr>
          <a:xfrm>
            <a:off x="2843654" y="35725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F4B9DC-A67D-DA4B-9C3F-2273011BF90D}"/>
              </a:ext>
            </a:extLst>
          </p:cNvPr>
          <p:cNvSpPr/>
          <p:nvPr/>
        </p:nvSpPr>
        <p:spPr>
          <a:xfrm>
            <a:off x="2113404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9441630-BD46-5B47-9F7C-E47135B11756}"/>
              </a:ext>
            </a:extLst>
          </p:cNvPr>
          <p:cNvSpPr/>
          <p:nvPr/>
        </p:nvSpPr>
        <p:spPr>
          <a:xfrm>
            <a:off x="2478529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ACDF888-262C-564B-9F36-A630E03EB676}"/>
              </a:ext>
            </a:extLst>
          </p:cNvPr>
          <p:cNvSpPr/>
          <p:nvPr/>
        </p:nvSpPr>
        <p:spPr>
          <a:xfrm>
            <a:off x="2843654" y="3931370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2C7A69-C39D-FB4B-9D64-7655D767AB56}"/>
              </a:ext>
            </a:extLst>
          </p:cNvPr>
          <p:cNvSpPr/>
          <p:nvPr/>
        </p:nvSpPr>
        <p:spPr>
          <a:xfrm>
            <a:off x="2113404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E6B6E1B-1916-A74D-8BBA-C3A1C614FED0}"/>
              </a:ext>
            </a:extLst>
          </p:cNvPr>
          <p:cNvSpPr/>
          <p:nvPr/>
        </p:nvSpPr>
        <p:spPr>
          <a:xfrm>
            <a:off x="2478529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684BC9-BBE1-1644-A076-23EB878F3310}"/>
              </a:ext>
            </a:extLst>
          </p:cNvPr>
          <p:cNvSpPr/>
          <p:nvPr/>
        </p:nvSpPr>
        <p:spPr>
          <a:xfrm>
            <a:off x="2843654" y="429649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A673E8-7F0A-8646-B231-50195C3CF47E}"/>
              </a:ext>
            </a:extLst>
          </p:cNvPr>
          <p:cNvSpPr/>
          <p:nvPr/>
        </p:nvSpPr>
        <p:spPr>
          <a:xfrm>
            <a:off x="1728578" y="2816615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2A556BE4-8DB2-114F-AE75-6879AA268212}"/>
              </a:ext>
            </a:extLst>
          </p:cNvPr>
          <p:cNvSpPr/>
          <p:nvPr/>
        </p:nvSpPr>
        <p:spPr>
          <a:xfrm>
            <a:off x="6072275" y="3386663"/>
            <a:ext cx="1389017" cy="240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797001-DFB6-AB4E-9ABF-EB615D604F34}"/>
              </a:ext>
            </a:extLst>
          </p:cNvPr>
          <p:cNvSpPr/>
          <p:nvPr/>
        </p:nvSpPr>
        <p:spPr>
          <a:xfrm>
            <a:off x="6114173" y="3422383"/>
            <a:ext cx="107147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244673-2BF1-9C48-B3B4-3AEC254D5A26}"/>
              </a:ext>
            </a:extLst>
          </p:cNvPr>
          <p:cNvSpPr/>
          <p:nvPr/>
        </p:nvSpPr>
        <p:spPr>
          <a:xfrm>
            <a:off x="7585607" y="3381127"/>
            <a:ext cx="590349" cy="24622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8C89CB-E51B-644E-B1F9-509F6A9A884D}"/>
              </a:ext>
            </a:extLst>
          </p:cNvPr>
          <p:cNvSpPr/>
          <p:nvPr/>
        </p:nvSpPr>
        <p:spPr>
          <a:xfrm>
            <a:off x="7662222" y="3419273"/>
            <a:ext cx="83100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bg1"/>
                </a:solidFill>
              </a:rPr>
              <a:t>Buscar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1A21C0-78F8-FC41-8359-144675CC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07" y="3677339"/>
            <a:ext cx="4299456" cy="145920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2FB98FD0-A1D9-3B4B-A545-8D0B1F0FC6B2}"/>
              </a:ext>
            </a:extLst>
          </p:cNvPr>
          <p:cNvSpPr/>
          <p:nvPr/>
        </p:nvSpPr>
        <p:spPr>
          <a:xfrm>
            <a:off x="5298121" y="3381127"/>
            <a:ext cx="639519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3176C4-28D0-0847-87D2-7962D2E128F3}"/>
              </a:ext>
            </a:extLst>
          </p:cNvPr>
          <p:cNvCxnSpPr>
            <a:cxnSpLocks/>
          </p:cNvCxnSpPr>
          <p:nvPr/>
        </p:nvCxnSpPr>
        <p:spPr>
          <a:xfrm flipV="1">
            <a:off x="5298121" y="3390728"/>
            <a:ext cx="637149" cy="236621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72C3B2-3E72-3946-8BC6-43905E3C8ADF}"/>
              </a:ext>
            </a:extLst>
          </p:cNvPr>
          <p:cNvCxnSpPr>
            <a:cxnSpLocks/>
          </p:cNvCxnSpPr>
          <p:nvPr/>
        </p:nvCxnSpPr>
        <p:spPr>
          <a:xfrm>
            <a:off x="5294526" y="3381126"/>
            <a:ext cx="643114" cy="24205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7576A8C-F920-614A-A15A-C3C4DBF866E7}"/>
              </a:ext>
            </a:extLst>
          </p:cNvPr>
          <p:cNvSpPr/>
          <p:nvPr/>
        </p:nvSpPr>
        <p:spPr>
          <a:xfrm>
            <a:off x="8364285" y="3385700"/>
            <a:ext cx="368586" cy="2462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3BDF9AC-2FBC-7245-81EC-9A591CE99DE9}"/>
              </a:ext>
            </a:extLst>
          </p:cNvPr>
          <p:cNvSpPr/>
          <p:nvPr/>
        </p:nvSpPr>
        <p:spPr>
          <a:xfrm>
            <a:off x="8354859" y="3416212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Login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5F65F2-04D5-4640-8368-266F22411330}"/>
              </a:ext>
            </a:extLst>
          </p:cNvPr>
          <p:cNvSpPr/>
          <p:nvPr/>
        </p:nvSpPr>
        <p:spPr>
          <a:xfrm>
            <a:off x="8853995" y="3406676"/>
            <a:ext cx="147957" cy="18466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27AF1D-E6A3-D346-8C43-796CAF2CD428}"/>
              </a:ext>
            </a:extLst>
          </p:cNvPr>
          <p:cNvCxnSpPr>
            <a:cxnSpLocks/>
          </p:cNvCxnSpPr>
          <p:nvPr/>
        </p:nvCxnSpPr>
        <p:spPr>
          <a:xfrm flipV="1">
            <a:off x="8850396" y="3412119"/>
            <a:ext cx="141607" cy="1858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3EE28D8-FF2D-AA49-8D50-7650A83040C9}"/>
              </a:ext>
            </a:extLst>
          </p:cNvPr>
          <p:cNvCxnSpPr>
            <a:cxnSpLocks/>
          </p:cNvCxnSpPr>
          <p:nvPr/>
        </p:nvCxnSpPr>
        <p:spPr>
          <a:xfrm>
            <a:off x="8850396" y="3400026"/>
            <a:ext cx="161505" cy="2032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61BBD7-0747-C64E-BF28-8F29F142FDA4}"/>
              </a:ext>
            </a:extLst>
          </p:cNvPr>
          <p:cNvSpPr/>
          <p:nvPr/>
        </p:nvSpPr>
        <p:spPr>
          <a:xfrm>
            <a:off x="9019095" y="3406676"/>
            <a:ext cx="147957" cy="184667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3413A7F-899A-994C-B283-27596762F54C}"/>
              </a:ext>
            </a:extLst>
          </p:cNvPr>
          <p:cNvCxnSpPr>
            <a:cxnSpLocks/>
          </p:cNvCxnSpPr>
          <p:nvPr/>
        </p:nvCxnSpPr>
        <p:spPr>
          <a:xfrm flipV="1">
            <a:off x="9015496" y="3412119"/>
            <a:ext cx="141607" cy="1858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4ADF67-E53C-1C41-99EF-3325D24237CC}"/>
              </a:ext>
            </a:extLst>
          </p:cNvPr>
          <p:cNvCxnSpPr>
            <a:cxnSpLocks/>
          </p:cNvCxnSpPr>
          <p:nvPr/>
        </p:nvCxnSpPr>
        <p:spPr>
          <a:xfrm>
            <a:off x="9015496" y="3400026"/>
            <a:ext cx="161505" cy="2032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2291CF-1C91-C040-B92E-EECA649BE6FA}"/>
              </a:ext>
            </a:extLst>
          </p:cNvPr>
          <p:cNvSpPr/>
          <p:nvPr/>
        </p:nvSpPr>
        <p:spPr>
          <a:xfrm>
            <a:off x="9149659" y="3419164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tx2"/>
                </a:solidFill>
              </a:rPr>
              <a:t>Correo</a:t>
            </a:r>
          </a:p>
        </p:txBody>
      </p:sp>
    </p:spTree>
    <p:extLst>
      <p:ext uri="{BB962C8B-B14F-4D97-AF65-F5344CB8AC3E}">
        <p14:creationId xmlns:p14="http://schemas.microsoft.com/office/powerpoint/2010/main" val="127855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000" dirty="0"/>
              <a:t>01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#TechDaySopraSteria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sz="4000" dirty="0"/>
              <a:t>02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Design System con Atomic Design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GB" sz="4000" dirty="0"/>
              <a:t>04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 err="1"/>
              <a:t>Ejemplo</a:t>
            </a:r>
            <a:r>
              <a:rPr lang="en-GB" dirty="0"/>
              <a:t> real </a:t>
            </a:r>
            <a:r>
              <a:rPr lang="en-GB" dirty="0" err="1"/>
              <a:t>arquitectura</a:t>
            </a:r>
            <a:r>
              <a:rPr lang="en-GB" dirty="0"/>
              <a:t> e </a:t>
            </a:r>
            <a:r>
              <a:rPr lang="en-GB" dirty="0" err="1"/>
              <a:t>implementación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GB" sz="4000" dirty="0"/>
              <a:t>05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 err="1"/>
              <a:t>Plataformas</a:t>
            </a:r>
            <a:r>
              <a:rPr lang="en-GB" dirty="0"/>
              <a:t> para gestion de Design Systems y </a:t>
            </a:r>
            <a:r>
              <a:rPr lang="en-GB" dirty="0" err="1"/>
              <a:t>componentes</a:t>
            </a:r>
            <a:endParaRPr lang="en-GB" dirty="0"/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9" name="Espace réservé du texte 8"/>
          <p:cNvSpPr>
            <a:spLocks noGrp="1"/>
          </p:cNvSpPr>
          <p:nvPr>
            <p:ph type="body" idx="16"/>
          </p:nvPr>
        </p:nvSpPr>
        <p:spPr>
          <a:xfrm>
            <a:off x="5880707" y="2549958"/>
            <a:ext cx="792000" cy="612000"/>
          </a:xfrm>
        </p:spPr>
        <p:txBody>
          <a:bodyPr/>
          <a:lstStyle/>
          <a:p>
            <a:r>
              <a:rPr lang="en-GB" sz="4000" dirty="0"/>
              <a:t>03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5999A9-D2C2-427C-BEBB-4DDD8AB6ED51}"/>
              </a:ext>
            </a:extLst>
          </p:cNvPr>
          <p:cNvGrpSpPr/>
          <p:nvPr/>
        </p:nvGrpSpPr>
        <p:grpSpPr>
          <a:xfrm>
            <a:off x="5387024" y="990849"/>
            <a:ext cx="6804976" cy="3508223"/>
            <a:chOff x="5387024" y="754369"/>
            <a:chExt cx="6804976" cy="4230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155CB3-9040-4980-B562-A701549A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7024" y="773419"/>
              <a:ext cx="68049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8C02AD5-E302-42DE-A049-FE9475AD6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6072" y="754369"/>
              <a:ext cx="0" cy="42300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22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Algunos</a:t>
            </a:r>
            <a:r>
              <a:rPr lang="en-GB" dirty="0"/>
              <a:t> tips.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</a:t>
            </a:r>
            <a:r>
              <a:rPr lang="en-GB" dirty="0" err="1"/>
              <a:t>Organismo</a:t>
            </a:r>
            <a:r>
              <a:rPr lang="en-GB" dirty="0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A1792C3-44DD-A74D-B01D-E70799653568}"/>
              </a:ext>
            </a:extLst>
          </p:cNvPr>
          <p:cNvSpPr/>
          <p:nvPr/>
        </p:nvSpPr>
        <p:spPr>
          <a:xfrm>
            <a:off x="1868850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749766-F6FE-1C45-8CDF-F61351B9F2F2}"/>
              </a:ext>
            </a:extLst>
          </p:cNvPr>
          <p:cNvSpPr/>
          <p:nvPr/>
        </p:nvSpPr>
        <p:spPr>
          <a:xfrm>
            <a:off x="1776126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15553-BAEC-554B-B7B2-7F5D8378D453}"/>
              </a:ext>
            </a:extLst>
          </p:cNvPr>
          <p:cNvSpPr/>
          <p:nvPr/>
        </p:nvSpPr>
        <p:spPr>
          <a:xfrm>
            <a:off x="1868850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7BC54-6A02-4B4B-B753-4293E8693611}"/>
              </a:ext>
            </a:extLst>
          </p:cNvPr>
          <p:cNvSpPr/>
          <p:nvPr/>
        </p:nvSpPr>
        <p:spPr>
          <a:xfrm>
            <a:off x="1776126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D8234-B7AA-9643-AFF4-9275E7D876B8}"/>
              </a:ext>
            </a:extLst>
          </p:cNvPr>
          <p:cNvSpPr/>
          <p:nvPr/>
        </p:nvSpPr>
        <p:spPr>
          <a:xfrm>
            <a:off x="1868850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DD6AC2-04E2-DC4D-8E74-99F7E8E485D6}"/>
              </a:ext>
            </a:extLst>
          </p:cNvPr>
          <p:cNvSpPr/>
          <p:nvPr/>
        </p:nvSpPr>
        <p:spPr>
          <a:xfrm>
            <a:off x="1776126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C02BCD-790F-C448-B812-379E2A7CCA3B}"/>
              </a:ext>
            </a:extLst>
          </p:cNvPr>
          <p:cNvSpPr/>
          <p:nvPr/>
        </p:nvSpPr>
        <p:spPr>
          <a:xfrm>
            <a:off x="1932428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BAA29F-FC10-7B45-8286-E1DFFE4286A4}"/>
              </a:ext>
            </a:extLst>
          </p:cNvPr>
          <p:cNvSpPr/>
          <p:nvPr/>
        </p:nvSpPr>
        <p:spPr>
          <a:xfrm>
            <a:off x="1932428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FE2EE6-098D-7143-B252-AA36CB8D0037}"/>
              </a:ext>
            </a:extLst>
          </p:cNvPr>
          <p:cNvSpPr/>
          <p:nvPr/>
        </p:nvSpPr>
        <p:spPr>
          <a:xfrm>
            <a:off x="2233975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49D4E5-1F25-A647-9BC6-CB11F2B51500}"/>
              </a:ext>
            </a:extLst>
          </p:cNvPr>
          <p:cNvSpPr/>
          <p:nvPr/>
        </p:nvSpPr>
        <p:spPr>
          <a:xfrm>
            <a:off x="2141251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0165681-CB82-2449-B0D1-5210FCE52784}"/>
              </a:ext>
            </a:extLst>
          </p:cNvPr>
          <p:cNvSpPr/>
          <p:nvPr/>
        </p:nvSpPr>
        <p:spPr>
          <a:xfrm>
            <a:off x="2233975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B4AD3F-C689-324A-B110-CF48E4B59CA6}"/>
              </a:ext>
            </a:extLst>
          </p:cNvPr>
          <p:cNvSpPr/>
          <p:nvPr/>
        </p:nvSpPr>
        <p:spPr>
          <a:xfrm>
            <a:off x="2141251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B37991-F344-D24F-AE73-6432C7D32F5B}"/>
              </a:ext>
            </a:extLst>
          </p:cNvPr>
          <p:cNvSpPr/>
          <p:nvPr/>
        </p:nvSpPr>
        <p:spPr>
          <a:xfrm>
            <a:off x="2233975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6F9E9E-ABC9-8645-8542-D4D8AA314DF1}"/>
              </a:ext>
            </a:extLst>
          </p:cNvPr>
          <p:cNvSpPr/>
          <p:nvPr/>
        </p:nvSpPr>
        <p:spPr>
          <a:xfrm>
            <a:off x="2141251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99095D-B3AE-3644-BC98-1D1113D43939}"/>
              </a:ext>
            </a:extLst>
          </p:cNvPr>
          <p:cNvSpPr/>
          <p:nvPr/>
        </p:nvSpPr>
        <p:spPr>
          <a:xfrm>
            <a:off x="2297553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C022F2-70F2-AD4D-9615-019650507BD7}"/>
              </a:ext>
            </a:extLst>
          </p:cNvPr>
          <p:cNvSpPr/>
          <p:nvPr/>
        </p:nvSpPr>
        <p:spPr>
          <a:xfrm>
            <a:off x="2297553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50FCD4-8D7D-624D-ACCE-300CBEDCC454}"/>
              </a:ext>
            </a:extLst>
          </p:cNvPr>
          <p:cNvSpPr/>
          <p:nvPr/>
        </p:nvSpPr>
        <p:spPr>
          <a:xfrm>
            <a:off x="2595925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864199-1C54-D245-B0E2-EBDFC21DFA44}"/>
              </a:ext>
            </a:extLst>
          </p:cNvPr>
          <p:cNvSpPr/>
          <p:nvPr/>
        </p:nvSpPr>
        <p:spPr>
          <a:xfrm>
            <a:off x="2503201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E5D6F5-0C53-1A4D-A865-80D1AC5D2CEF}"/>
              </a:ext>
            </a:extLst>
          </p:cNvPr>
          <p:cNvSpPr/>
          <p:nvPr/>
        </p:nvSpPr>
        <p:spPr>
          <a:xfrm>
            <a:off x="2595925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13D205B-C528-E24C-9FA3-B5ED1432F5F8}"/>
              </a:ext>
            </a:extLst>
          </p:cNvPr>
          <p:cNvSpPr/>
          <p:nvPr/>
        </p:nvSpPr>
        <p:spPr>
          <a:xfrm>
            <a:off x="2503201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1C22B1-5BAE-A441-ADA6-DBA662E1F02A}"/>
              </a:ext>
            </a:extLst>
          </p:cNvPr>
          <p:cNvSpPr/>
          <p:nvPr/>
        </p:nvSpPr>
        <p:spPr>
          <a:xfrm>
            <a:off x="2595925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EB4BE2-D172-9946-89F8-50C6BB1EA0B5}"/>
              </a:ext>
            </a:extLst>
          </p:cNvPr>
          <p:cNvSpPr/>
          <p:nvPr/>
        </p:nvSpPr>
        <p:spPr>
          <a:xfrm>
            <a:off x="2503201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5156E-3D19-DC4C-A177-57BD2A7E9EBC}"/>
              </a:ext>
            </a:extLst>
          </p:cNvPr>
          <p:cNvSpPr/>
          <p:nvPr/>
        </p:nvSpPr>
        <p:spPr>
          <a:xfrm>
            <a:off x="2659503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388378-979B-7C4D-882A-2E21C8EB91C0}"/>
              </a:ext>
            </a:extLst>
          </p:cNvPr>
          <p:cNvSpPr/>
          <p:nvPr/>
        </p:nvSpPr>
        <p:spPr>
          <a:xfrm>
            <a:off x="2659503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5A6800-4E13-6F4F-B24F-3C3BE37D5A03}"/>
              </a:ext>
            </a:extLst>
          </p:cNvPr>
          <p:cNvSpPr/>
          <p:nvPr/>
        </p:nvSpPr>
        <p:spPr>
          <a:xfrm>
            <a:off x="2961050" y="4232780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C9C14-B5A2-4747-BE78-76D5D34EA720}"/>
              </a:ext>
            </a:extLst>
          </p:cNvPr>
          <p:cNvSpPr/>
          <p:nvPr/>
        </p:nvSpPr>
        <p:spPr>
          <a:xfrm>
            <a:off x="2868326" y="4140056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5F743D5-2D48-8B49-AD2F-5B9C34BFA798}"/>
              </a:ext>
            </a:extLst>
          </p:cNvPr>
          <p:cNvSpPr/>
          <p:nvPr/>
        </p:nvSpPr>
        <p:spPr>
          <a:xfrm>
            <a:off x="2961050" y="3872924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CF8699-C0F2-EF41-979F-5CB695B48AF5}"/>
              </a:ext>
            </a:extLst>
          </p:cNvPr>
          <p:cNvSpPr/>
          <p:nvPr/>
        </p:nvSpPr>
        <p:spPr>
          <a:xfrm>
            <a:off x="2868326" y="3780200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26E0EC-DB4A-094D-B5A6-2BBF703871BE}"/>
              </a:ext>
            </a:extLst>
          </p:cNvPr>
          <p:cNvSpPr/>
          <p:nvPr/>
        </p:nvSpPr>
        <p:spPr>
          <a:xfrm>
            <a:off x="2961050" y="3510545"/>
            <a:ext cx="172876" cy="172876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981050-B344-7745-ACF4-4B7FFD5F0A8C}"/>
              </a:ext>
            </a:extLst>
          </p:cNvPr>
          <p:cNvSpPr/>
          <p:nvPr/>
        </p:nvSpPr>
        <p:spPr>
          <a:xfrm>
            <a:off x="2868326" y="3417821"/>
            <a:ext cx="358324" cy="358324"/>
          </a:xfrm>
          <a:prstGeom prst="ellipse">
            <a:avLst/>
          </a:prstGeom>
          <a:noFill/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6D0898-F09C-2C4A-A892-446D1568DC89}"/>
              </a:ext>
            </a:extLst>
          </p:cNvPr>
          <p:cNvSpPr/>
          <p:nvPr/>
        </p:nvSpPr>
        <p:spPr>
          <a:xfrm>
            <a:off x="3024628" y="4114665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5C84904-B799-E847-B7F9-806F10ACB517}"/>
              </a:ext>
            </a:extLst>
          </p:cNvPr>
          <p:cNvSpPr/>
          <p:nvPr/>
        </p:nvSpPr>
        <p:spPr>
          <a:xfrm>
            <a:off x="3024628" y="375405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A44AD3-1573-1E4A-811A-F177C76607D4}"/>
              </a:ext>
            </a:extLst>
          </p:cNvPr>
          <p:cNvSpPr/>
          <p:nvPr/>
        </p:nvSpPr>
        <p:spPr>
          <a:xfrm>
            <a:off x="2113404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5EA57B-FB60-DE40-9A04-3879C29771DF}"/>
              </a:ext>
            </a:extLst>
          </p:cNvPr>
          <p:cNvSpPr/>
          <p:nvPr/>
        </p:nvSpPr>
        <p:spPr>
          <a:xfrm>
            <a:off x="2478529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569CA29-DFF3-BA41-B6C1-AB04C5FDC9BF}"/>
              </a:ext>
            </a:extLst>
          </p:cNvPr>
          <p:cNvSpPr/>
          <p:nvPr/>
        </p:nvSpPr>
        <p:spPr>
          <a:xfrm>
            <a:off x="2843654" y="35832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F4B9DC-A67D-DA4B-9C3F-2273011BF90D}"/>
              </a:ext>
            </a:extLst>
          </p:cNvPr>
          <p:cNvSpPr/>
          <p:nvPr/>
        </p:nvSpPr>
        <p:spPr>
          <a:xfrm>
            <a:off x="2113404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9441630-BD46-5B47-9F7C-E47135B11756}"/>
              </a:ext>
            </a:extLst>
          </p:cNvPr>
          <p:cNvSpPr/>
          <p:nvPr/>
        </p:nvSpPr>
        <p:spPr>
          <a:xfrm>
            <a:off x="2478529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ACDF888-262C-564B-9F36-A630E03EB676}"/>
              </a:ext>
            </a:extLst>
          </p:cNvPr>
          <p:cNvSpPr/>
          <p:nvPr/>
        </p:nvSpPr>
        <p:spPr>
          <a:xfrm>
            <a:off x="2843654" y="3942002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2C7A69-C39D-FB4B-9D64-7655D767AB56}"/>
              </a:ext>
            </a:extLst>
          </p:cNvPr>
          <p:cNvSpPr/>
          <p:nvPr/>
        </p:nvSpPr>
        <p:spPr>
          <a:xfrm>
            <a:off x="2113404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E6B6E1B-1916-A74D-8BBA-C3A1C614FED0}"/>
              </a:ext>
            </a:extLst>
          </p:cNvPr>
          <p:cNvSpPr/>
          <p:nvPr/>
        </p:nvSpPr>
        <p:spPr>
          <a:xfrm>
            <a:off x="2478529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684BC9-BBE1-1644-A076-23EB878F3310}"/>
              </a:ext>
            </a:extLst>
          </p:cNvPr>
          <p:cNvSpPr/>
          <p:nvPr/>
        </p:nvSpPr>
        <p:spPr>
          <a:xfrm>
            <a:off x="2843654" y="4307127"/>
            <a:ext cx="45719" cy="45719"/>
          </a:xfrm>
          <a:prstGeom prst="ellips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A673E8-7F0A-8646-B231-50195C3CF47E}"/>
              </a:ext>
            </a:extLst>
          </p:cNvPr>
          <p:cNvSpPr/>
          <p:nvPr/>
        </p:nvSpPr>
        <p:spPr>
          <a:xfrm>
            <a:off x="1728578" y="2827247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Organismos</a:t>
            </a:r>
            <a:endParaRPr lang="en-GB" b="1" dirty="0"/>
          </a:p>
        </p:txBody>
      </p:sp>
      <p:sp>
        <p:nvSpPr>
          <p:cNvPr id="77" name="Espace réservé du texte 1">
            <a:extLst>
              <a:ext uri="{FF2B5EF4-FFF2-40B4-BE49-F238E27FC236}">
                <a16:creationId xmlns:a16="http://schemas.microsoft.com/office/drawing/2014/main" id="{765200E7-563D-9640-991A-C787D2F214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4538" y="2409686"/>
            <a:ext cx="5242392" cy="2378978"/>
          </a:xfrm>
        </p:spPr>
        <p:txBody>
          <a:bodyPr/>
          <a:lstStyle/>
          <a:p>
            <a:r>
              <a:rPr lang="es-ES_tradnl" dirty="0"/>
              <a:t>El cliente ve que la </a:t>
            </a:r>
            <a:r>
              <a:rPr lang="es-ES_tradnl" dirty="0" err="1"/>
              <a:t>intefaz</a:t>
            </a:r>
            <a:r>
              <a:rPr lang="es-ES_tradnl" dirty="0"/>
              <a:t> toma forma.</a:t>
            </a:r>
          </a:p>
          <a:p>
            <a:r>
              <a:rPr lang="es-ES_tradnl" dirty="0"/>
              <a:t>Pueden constar de tipos de moléculas similares y/o diferentes.</a:t>
            </a:r>
          </a:p>
          <a:p>
            <a:r>
              <a:rPr lang="es-ES_tradnl" dirty="0"/>
              <a:t>La acumulación de moléculas a organismos fomenta la creación de componentes independientes, portátiles y reutilizables.</a:t>
            </a:r>
          </a:p>
          <a:p>
            <a:pPr marL="355600" lvl="1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7764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Definamos</a:t>
            </a:r>
            <a:r>
              <a:rPr lang="en-GB" dirty="0"/>
              <a:t> los </a:t>
            </a:r>
            <a:r>
              <a:rPr lang="en-GB" dirty="0" err="1"/>
              <a:t>contenedores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Template?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99999E-1B08-6F48-9359-5F692F629F6A}"/>
              </a:ext>
            </a:extLst>
          </p:cNvPr>
          <p:cNvCxnSpPr>
            <a:cxnSpLocks/>
          </p:cNvCxnSpPr>
          <p:nvPr/>
        </p:nvCxnSpPr>
        <p:spPr>
          <a:xfrm>
            <a:off x="2213239" y="3361445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6D61970-66E4-5241-A09C-8CD603DF6BEE}"/>
              </a:ext>
            </a:extLst>
          </p:cNvPr>
          <p:cNvCxnSpPr>
            <a:cxnSpLocks/>
          </p:cNvCxnSpPr>
          <p:nvPr/>
        </p:nvCxnSpPr>
        <p:spPr>
          <a:xfrm flipV="1">
            <a:off x="2930088" y="3329068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779E19-3111-8D43-9CD3-375E6D161CB1}"/>
              </a:ext>
            </a:extLst>
          </p:cNvPr>
          <p:cNvCxnSpPr>
            <a:cxnSpLocks/>
          </p:cNvCxnSpPr>
          <p:nvPr/>
        </p:nvCxnSpPr>
        <p:spPr>
          <a:xfrm>
            <a:off x="2080586" y="4411883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5AAA05-160C-0441-8A98-733FC41BCE9F}"/>
              </a:ext>
            </a:extLst>
          </p:cNvPr>
          <p:cNvCxnSpPr>
            <a:cxnSpLocks/>
          </p:cNvCxnSpPr>
          <p:nvPr/>
        </p:nvCxnSpPr>
        <p:spPr>
          <a:xfrm>
            <a:off x="2796864" y="3464889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406728-EFBA-0A43-8141-F76CF3B2736F}"/>
              </a:ext>
            </a:extLst>
          </p:cNvPr>
          <p:cNvCxnSpPr>
            <a:cxnSpLocks/>
          </p:cNvCxnSpPr>
          <p:nvPr/>
        </p:nvCxnSpPr>
        <p:spPr>
          <a:xfrm>
            <a:off x="2080586" y="3497483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14DE10-9B10-4D49-850D-F8C3D5DB7049}"/>
              </a:ext>
            </a:extLst>
          </p:cNvPr>
          <p:cNvCxnSpPr>
            <a:cxnSpLocks/>
          </p:cNvCxnSpPr>
          <p:nvPr/>
        </p:nvCxnSpPr>
        <p:spPr>
          <a:xfrm>
            <a:off x="2106522" y="3464889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1508B68-C9BA-1840-8882-0DB7D07532F4}"/>
              </a:ext>
            </a:extLst>
          </p:cNvPr>
          <p:cNvSpPr/>
          <p:nvPr/>
        </p:nvSpPr>
        <p:spPr>
          <a:xfrm>
            <a:off x="1846334" y="2778844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8B20D32-F885-0D4A-AAB3-1CA73A776798}"/>
              </a:ext>
            </a:extLst>
          </p:cNvPr>
          <p:cNvSpPr/>
          <p:nvPr/>
        </p:nvSpPr>
        <p:spPr>
          <a:xfrm>
            <a:off x="5224200" y="2415692"/>
            <a:ext cx="48801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/>
              <a:t>Grupo de organismos </a:t>
            </a:r>
            <a:r>
              <a:rPr lang="es-ES_tradnl" dirty="0"/>
              <a:t>unidos para formar páginas. Aquí se rompe la analogía química para alinearnos con el lenguaje del cliente.</a:t>
            </a:r>
          </a:p>
          <a:p>
            <a:endParaRPr lang="es-ES_tradnl" dirty="0"/>
          </a:p>
          <a:p>
            <a:r>
              <a:rPr lang="es-ES_tradnl" dirty="0"/>
              <a:t>Proporcionan contexto a todas las moléculas y organismos relativamente abstractos. Aquí es donde el cliente empieza a ver el diseño final.</a:t>
            </a:r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142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01B4BF5-4647-BD46-A461-A05796D3BC40}"/>
              </a:ext>
            </a:extLst>
          </p:cNvPr>
          <p:cNvSpPr/>
          <p:nvPr/>
        </p:nvSpPr>
        <p:spPr>
          <a:xfrm>
            <a:off x="5046587" y="1846121"/>
            <a:ext cx="4719417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Definamos</a:t>
            </a:r>
            <a:r>
              <a:rPr lang="en-GB" dirty="0"/>
              <a:t> los </a:t>
            </a:r>
            <a:r>
              <a:rPr lang="en-GB" dirty="0" err="1"/>
              <a:t>contenedores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Template?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99999E-1B08-6F48-9359-5F692F629F6A}"/>
              </a:ext>
            </a:extLst>
          </p:cNvPr>
          <p:cNvCxnSpPr>
            <a:cxnSpLocks/>
          </p:cNvCxnSpPr>
          <p:nvPr/>
        </p:nvCxnSpPr>
        <p:spPr>
          <a:xfrm>
            <a:off x="2213239" y="3356421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6D61970-66E4-5241-A09C-8CD603DF6BEE}"/>
              </a:ext>
            </a:extLst>
          </p:cNvPr>
          <p:cNvCxnSpPr>
            <a:cxnSpLocks/>
          </p:cNvCxnSpPr>
          <p:nvPr/>
        </p:nvCxnSpPr>
        <p:spPr>
          <a:xfrm flipV="1">
            <a:off x="2930088" y="3324044"/>
            <a:ext cx="0" cy="96740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779E19-3111-8D43-9CD3-375E6D161CB1}"/>
              </a:ext>
            </a:extLst>
          </p:cNvPr>
          <p:cNvCxnSpPr>
            <a:cxnSpLocks/>
          </p:cNvCxnSpPr>
          <p:nvPr/>
        </p:nvCxnSpPr>
        <p:spPr>
          <a:xfrm>
            <a:off x="2080586" y="4406859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5AAA05-160C-0441-8A98-733FC41BCE9F}"/>
              </a:ext>
            </a:extLst>
          </p:cNvPr>
          <p:cNvCxnSpPr>
            <a:cxnSpLocks/>
          </p:cNvCxnSpPr>
          <p:nvPr/>
        </p:nvCxnSpPr>
        <p:spPr>
          <a:xfrm>
            <a:off x="2796864" y="3459865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406728-EFBA-0A43-8141-F76CF3B2736F}"/>
              </a:ext>
            </a:extLst>
          </p:cNvPr>
          <p:cNvCxnSpPr>
            <a:cxnSpLocks/>
          </p:cNvCxnSpPr>
          <p:nvPr/>
        </p:nvCxnSpPr>
        <p:spPr>
          <a:xfrm>
            <a:off x="2080586" y="3492459"/>
            <a:ext cx="788373" cy="0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14DE10-9B10-4D49-850D-F8C3D5DB7049}"/>
              </a:ext>
            </a:extLst>
          </p:cNvPr>
          <p:cNvCxnSpPr>
            <a:cxnSpLocks/>
          </p:cNvCxnSpPr>
          <p:nvPr/>
        </p:nvCxnSpPr>
        <p:spPr>
          <a:xfrm>
            <a:off x="2106522" y="3459865"/>
            <a:ext cx="0" cy="97805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1508B68-C9BA-1840-8882-0DB7D07532F4}"/>
              </a:ext>
            </a:extLst>
          </p:cNvPr>
          <p:cNvSpPr/>
          <p:nvPr/>
        </p:nvSpPr>
        <p:spPr>
          <a:xfrm>
            <a:off x="1846334" y="2773820"/>
            <a:ext cx="15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/>
              <a:t>Templates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5E3F10-CF0E-BA4E-9B44-68044E731DA0}"/>
              </a:ext>
            </a:extLst>
          </p:cNvPr>
          <p:cNvSpPr/>
          <p:nvPr/>
        </p:nvSpPr>
        <p:spPr>
          <a:xfrm>
            <a:off x="5046587" y="1846121"/>
            <a:ext cx="4719417" cy="5143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DB9AF0-4B30-7041-AF6F-622B59257641}"/>
              </a:ext>
            </a:extLst>
          </p:cNvPr>
          <p:cNvSpPr/>
          <p:nvPr/>
        </p:nvSpPr>
        <p:spPr>
          <a:xfrm>
            <a:off x="5204894" y="1988261"/>
            <a:ext cx="639519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5E1460-8196-4D42-8C5E-5C2DF8DB1B16}"/>
              </a:ext>
            </a:extLst>
          </p:cNvPr>
          <p:cNvCxnSpPr>
            <a:cxnSpLocks/>
          </p:cNvCxnSpPr>
          <p:nvPr/>
        </p:nvCxnSpPr>
        <p:spPr>
          <a:xfrm flipV="1">
            <a:off x="5204894" y="1997862"/>
            <a:ext cx="637149" cy="236621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A2BDE9-15E1-6045-9179-69F2296B54BF}"/>
              </a:ext>
            </a:extLst>
          </p:cNvPr>
          <p:cNvCxnSpPr>
            <a:cxnSpLocks/>
          </p:cNvCxnSpPr>
          <p:nvPr/>
        </p:nvCxnSpPr>
        <p:spPr>
          <a:xfrm>
            <a:off x="5201299" y="1988260"/>
            <a:ext cx="643114" cy="24205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F5E4F43-285D-6D49-820A-E984742CC22B}"/>
              </a:ext>
            </a:extLst>
          </p:cNvPr>
          <p:cNvSpPr/>
          <p:nvPr/>
        </p:nvSpPr>
        <p:spPr>
          <a:xfrm>
            <a:off x="5212563" y="2542969"/>
            <a:ext cx="4324842" cy="10048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9B2259-E76F-AD49-A460-07978E0FDE1D}"/>
              </a:ext>
            </a:extLst>
          </p:cNvPr>
          <p:cNvCxnSpPr>
            <a:cxnSpLocks/>
          </p:cNvCxnSpPr>
          <p:nvPr/>
        </p:nvCxnSpPr>
        <p:spPr>
          <a:xfrm flipV="1">
            <a:off x="5204894" y="2542801"/>
            <a:ext cx="4324842" cy="1004804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A6D54D-3FB0-D54E-9045-B5EB7CC521F5}"/>
              </a:ext>
            </a:extLst>
          </p:cNvPr>
          <p:cNvCxnSpPr>
            <a:cxnSpLocks/>
          </p:cNvCxnSpPr>
          <p:nvPr/>
        </p:nvCxnSpPr>
        <p:spPr>
          <a:xfrm>
            <a:off x="5211931" y="2551785"/>
            <a:ext cx="4333143" cy="99582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9E98A-4F2A-8E41-A4E5-F6E99F5B8910}"/>
              </a:ext>
            </a:extLst>
          </p:cNvPr>
          <p:cNvCxnSpPr/>
          <p:nvPr/>
        </p:nvCxnSpPr>
        <p:spPr>
          <a:xfrm>
            <a:off x="5211931" y="3801140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97C404-681B-8046-BB2D-DD13921FD6ED}"/>
              </a:ext>
            </a:extLst>
          </p:cNvPr>
          <p:cNvCxnSpPr/>
          <p:nvPr/>
        </p:nvCxnSpPr>
        <p:spPr>
          <a:xfrm>
            <a:off x="5211931" y="3911830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437A21-C4AA-954F-883E-804676159BE5}"/>
              </a:ext>
            </a:extLst>
          </p:cNvPr>
          <p:cNvCxnSpPr/>
          <p:nvPr/>
        </p:nvCxnSpPr>
        <p:spPr>
          <a:xfrm>
            <a:off x="5211931" y="4036959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A97C76-84E4-9D47-97AA-93717EF712F4}"/>
              </a:ext>
            </a:extLst>
          </p:cNvPr>
          <p:cNvCxnSpPr/>
          <p:nvPr/>
        </p:nvCxnSpPr>
        <p:spPr>
          <a:xfrm>
            <a:off x="5211931" y="4162088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5DFD7C-9880-D841-839D-55D7B8518DDC}"/>
              </a:ext>
            </a:extLst>
          </p:cNvPr>
          <p:cNvCxnSpPr/>
          <p:nvPr/>
        </p:nvCxnSpPr>
        <p:spPr>
          <a:xfrm>
            <a:off x="5211931" y="4292029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FAAE0F-3C6A-1548-BD9C-FD81CCC2C0FD}"/>
              </a:ext>
            </a:extLst>
          </p:cNvPr>
          <p:cNvCxnSpPr/>
          <p:nvPr/>
        </p:nvCxnSpPr>
        <p:spPr>
          <a:xfrm>
            <a:off x="5211931" y="4417158"/>
            <a:ext cx="197086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B5BD0-B352-AD40-B2E3-1E07B3AADFB1}"/>
              </a:ext>
            </a:extLst>
          </p:cNvPr>
          <p:cNvSpPr/>
          <p:nvPr/>
        </p:nvSpPr>
        <p:spPr>
          <a:xfrm>
            <a:off x="7421078" y="3801140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3061B2-A501-0148-8A99-870B8BA7DEF4}"/>
              </a:ext>
            </a:extLst>
          </p:cNvPr>
          <p:cNvCxnSpPr>
            <a:cxnSpLocks/>
          </p:cNvCxnSpPr>
          <p:nvPr/>
        </p:nvCxnSpPr>
        <p:spPr>
          <a:xfrm>
            <a:off x="7421078" y="3801140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5548D7-4CA0-B546-98DA-413D297CBEAB}"/>
              </a:ext>
            </a:extLst>
          </p:cNvPr>
          <p:cNvCxnSpPr>
            <a:cxnSpLocks/>
          </p:cNvCxnSpPr>
          <p:nvPr/>
        </p:nvCxnSpPr>
        <p:spPr>
          <a:xfrm flipV="1">
            <a:off x="7421078" y="3800973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D0AB45E-AC2D-DB42-90F0-665B5B60FD87}"/>
              </a:ext>
            </a:extLst>
          </p:cNvPr>
          <p:cNvCxnSpPr>
            <a:cxnSpLocks/>
          </p:cNvCxnSpPr>
          <p:nvPr/>
        </p:nvCxnSpPr>
        <p:spPr>
          <a:xfrm>
            <a:off x="8157262" y="3810766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BC0A8C-5483-2549-B5FD-39EACEAD237E}"/>
              </a:ext>
            </a:extLst>
          </p:cNvPr>
          <p:cNvCxnSpPr>
            <a:cxnSpLocks/>
          </p:cNvCxnSpPr>
          <p:nvPr/>
        </p:nvCxnSpPr>
        <p:spPr>
          <a:xfrm>
            <a:off x="8157262" y="3921456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DFFBD2-083C-EB40-B5FA-FAE1DACCDEA4}"/>
              </a:ext>
            </a:extLst>
          </p:cNvPr>
          <p:cNvCxnSpPr>
            <a:cxnSpLocks/>
          </p:cNvCxnSpPr>
          <p:nvPr/>
        </p:nvCxnSpPr>
        <p:spPr>
          <a:xfrm>
            <a:off x="8157262" y="4046585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23CC3C-F144-3D4E-AE27-D7BF3BF4C15F}"/>
              </a:ext>
            </a:extLst>
          </p:cNvPr>
          <p:cNvCxnSpPr>
            <a:cxnSpLocks/>
          </p:cNvCxnSpPr>
          <p:nvPr/>
        </p:nvCxnSpPr>
        <p:spPr>
          <a:xfrm>
            <a:off x="8157262" y="4171714"/>
            <a:ext cx="1372474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2F42D-6F3C-5B42-81E4-A4A29B5BBDDB}"/>
              </a:ext>
            </a:extLst>
          </p:cNvPr>
          <p:cNvCxnSpPr>
            <a:cxnSpLocks/>
          </p:cNvCxnSpPr>
          <p:nvPr/>
        </p:nvCxnSpPr>
        <p:spPr>
          <a:xfrm>
            <a:off x="8157262" y="4301655"/>
            <a:ext cx="138014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0BE003-97EF-6544-A096-E0B3227A5C57}"/>
              </a:ext>
            </a:extLst>
          </p:cNvPr>
          <p:cNvCxnSpPr>
            <a:cxnSpLocks/>
          </p:cNvCxnSpPr>
          <p:nvPr/>
        </p:nvCxnSpPr>
        <p:spPr>
          <a:xfrm>
            <a:off x="8157262" y="4426784"/>
            <a:ext cx="138014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62CF0D-9921-2E40-8257-9F6E28A7F1D8}"/>
              </a:ext>
            </a:extLst>
          </p:cNvPr>
          <p:cNvSpPr/>
          <p:nvPr/>
        </p:nvSpPr>
        <p:spPr>
          <a:xfrm>
            <a:off x="7430964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1D3CEA-4372-C943-9C62-2FB9564BDEDE}"/>
              </a:ext>
            </a:extLst>
          </p:cNvPr>
          <p:cNvCxnSpPr>
            <a:cxnSpLocks/>
          </p:cNvCxnSpPr>
          <p:nvPr/>
        </p:nvCxnSpPr>
        <p:spPr>
          <a:xfrm>
            <a:off x="7430964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420845-59B4-D347-AFC0-F56BDFF20053}"/>
              </a:ext>
            </a:extLst>
          </p:cNvPr>
          <p:cNvCxnSpPr>
            <a:cxnSpLocks/>
          </p:cNvCxnSpPr>
          <p:nvPr/>
        </p:nvCxnSpPr>
        <p:spPr>
          <a:xfrm flipV="1">
            <a:off x="7430964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0C66A2-0102-2342-B0E5-9667DF1F7145}"/>
              </a:ext>
            </a:extLst>
          </p:cNvPr>
          <p:cNvSpPr/>
          <p:nvPr/>
        </p:nvSpPr>
        <p:spPr>
          <a:xfrm>
            <a:off x="8184920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C632F2-3847-CA4F-8E73-02165214AE13}"/>
              </a:ext>
            </a:extLst>
          </p:cNvPr>
          <p:cNvCxnSpPr>
            <a:cxnSpLocks/>
          </p:cNvCxnSpPr>
          <p:nvPr/>
        </p:nvCxnSpPr>
        <p:spPr>
          <a:xfrm>
            <a:off x="8184920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7192BB-5050-A54A-9383-75AECADC2B15}"/>
              </a:ext>
            </a:extLst>
          </p:cNvPr>
          <p:cNvCxnSpPr>
            <a:cxnSpLocks/>
          </p:cNvCxnSpPr>
          <p:nvPr/>
        </p:nvCxnSpPr>
        <p:spPr>
          <a:xfrm flipV="1">
            <a:off x="8184920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F783BDE-6FC0-6A45-9BBB-08A034224287}"/>
              </a:ext>
            </a:extLst>
          </p:cNvPr>
          <p:cNvSpPr/>
          <p:nvPr/>
        </p:nvSpPr>
        <p:spPr>
          <a:xfrm>
            <a:off x="8908832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77F355E-426E-4045-B7AF-CEAE5C322A37}"/>
              </a:ext>
            </a:extLst>
          </p:cNvPr>
          <p:cNvCxnSpPr>
            <a:cxnSpLocks/>
          </p:cNvCxnSpPr>
          <p:nvPr/>
        </p:nvCxnSpPr>
        <p:spPr>
          <a:xfrm>
            <a:off x="8908832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86ECA8-3109-3D47-BB56-3F96130D0F55}"/>
              </a:ext>
            </a:extLst>
          </p:cNvPr>
          <p:cNvCxnSpPr>
            <a:cxnSpLocks/>
          </p:cNvCxnSpPr>
          <p:nvPr/>
        </p:nvCxnSpPr>
        <p:spPr>
          <a:xfrm flipV="1">
            <a:off x="8908832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4E2AC1-E069-DF4F-934A-0726BD798F3F}"/>
              </a:ext>
            </a:extLst>
          </p:cNvPr>
          <p:cNvSpPr/>
          <p:nvPr/>
        </p:nvSpPr>
        <p:spPr>
          <a:xfrm>
            <a:off x="5212563" y="4685719"/>
            <a:ext cx="2001309" cy="73971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946C25D9-26B2-4D43-9FDC-519F77914ACE}"/>
              </a:ext>
            </a:extLst>
          </p:cNvPr>
          <p:cNvSpPr/>
          <p:nvPr/>
        </p:nvSpPr>
        <p:spPr>
          <a:xfrm rot="5400000">
            <a:off x="6106949" y="5203529"/>
            <a:ext cx="212536" cy="170558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81653CF-EDFF-604E-B8ED-367942E11E46}"/>
              </a:ext>
            </a:extLst>
          </p:cNvPr>
          <p:cNvSpPr/>
          <p:nvPr/>
        </p:nvSpPr>
        <p:spPr>
          <a:xfrm>
            <a:off x="5999125" y="1988035"/>
            <a:ext cx="2158137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BA44D55-BFE8-2C40-BAF1-DC08D9513595}"/>
              </a:ext>
            </a:extLst>
          </p:cNvPr>
          <p:cNvSpPr/>
          <p:nvPr/>
        </p:nvSpPr>
        <p:spPr>
          <a:xfrm>
            <a:off x="8311974" y="1988036"/>
            <a:ext cx="1217762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61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fase</a:t>
            </a:r>
            <a:r>
              <a:rPr lang="en-GB" dirty="0"/>
              <a:t> final.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Página</a:t>
            </a:r>
            <a:r>
              <a:rPr lang="en-GB" dirty="0"/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F6FC2A-1A52-4B45-83B0-5BAF88CA8EB2}"/>
              </a:ext>
            </a:extLst>
          </p:cNvPr>
          <p:cNvSpPr/>
          <p:nvPr/>
        </p:nvSpPr>
        <p:spPr>
          <a:xfrm>
            <a:off x="5629014" y="73528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E2A84B-E8EA-534F-AF22-1B42F264BC83}"/>
              </a:ext>
            </a:extLst>
          </p:cNvPr>
          <p:cNvSpPr/>
          <p:nvPr/>
        </p:nvSpPr>
        <p:spPr>
          <a:xfrm>
            <a:off x="2325336" y="332017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C02B7967-A8BC-DC4E-905F-864C516A8F5F}"/>
              </a:ext>
            </a:extLst>
          </p:cNvPr>
          <p:cNvSpPr/>
          <p:nvPr/>
        </p:nvSpPr>
        <p:spPr>
          <a:xfrm rot="10800000" flipH="1">
            <a:off x="2009739" y="348583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A4B64371-7330-684A-B9DC-662606E80EEE}"/>
              </a:ext>
            </a:extLst>
          </p:cNvPr>
          <p:cNvSpPr/>
          <p:nvPr/>
        </p:nvSpPr>
        <p:spPr>
          <a:xfrm>
            <a:off x="2425996" y="348583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825F66-B97B-D44D-8126-88314B33F94A}"/>
              </a:ext>
            </a:extLst>
          </p:cNvPr>
          <p:cNvSpPr/>
          <p:nvPr/>
        </p:nvSpPr>
        <p:spPr>
          <a:xfrm>
            <a:off x="1908693" y="2758061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75C20F-642D-C044-BB64-6D59DB5BD4BC}"/>
              </a:ext>
            </a:extLst>
          </p:cNvPr>
          <p:cNvSpPr/>
          <p:nvPr/>
        </p:nvSpPr>
        <p:spPr>
          <a:xfrm>
            <a:off x="5224200" y="2103760"/>
            <a:ext cx="48801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páginas son </a:t>
            </a:r>
            <a:r>
              <a:rPr lang="es-ES_tradnl" b="1" dirty="0"/>
              <a:t>instancias específicas de plantillas</a:t>
            </a:r>
            <a:r>
              <a:rPr lang="es-ES_tradnl" dirty="0"/>
              <a:t>. El contenido marcador de posición se reemplaza con contenido representativo real.</a:t>
            </a:r>
          </a:p>
          <a:p>
            <a:endParaRPr lang="es-ES_tradnl" dirty="0"/>
          </a:p>
          <a:p>
            <a:r>
              <a:rPr lang="es-ES_tradnl" dirty="0"/>
              <a:t>Tienen el nivel más alto de fidelidad al ser más tangible. Es aquí donde se prueba el sistema de diseño. Esto nos permite retroceder para modificar nuestras moléculas, organismos y plantillas para abordar mejor el objetivo.</a:t>
            </a:r>
          </a:p>
        </p:txBody>
      </p:sp>
    </p:spTree>
    <p:extLst>
      <p:ext uri="{BB962C8B-B14F-4D97-AF65-F5344CB8AC3E}">
        <p14:creationId xmlns:p14="http://schemas.microsoft.com/office/powerpoint/2010/main" val="246423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01B4BF5-4647-BD46-A461-A05796D3BC40}"/>
              </a:ext>
            </a:extLst>
          </p:cNvPr>
          <p:cNvSpPr/>
          <p:nvPr/>
        </p:nvSpPr>
        <p:spPr>
          <a:xfrm>
            <a:off x="5046587" y="1846121"/>
            <a:ext cx="4719417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5E097-FCB3-284F-B0C9-4FA3EDFE452D}"/>
              </a:ext>
            </a:extLst>
          </p:cNvPr>
          <p:cNvSpPr/>
          <p:nvPr/>
        </p:nvSpPr>
        <p:spPr>
          <a:xfrm>
            <a:off x="719137" y="1846121"/>
            <a:ext cx="3583592" cy="3583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Démosle</a:t>
            </a:r>
            <a:r>
              <a:rPr lang="en-GB" dirty="0"/>
              <a:t> </a:t>
            </a:r>
            <a:r>
              <a:rPr lang="en-GB" dirty="0" err="1"/>
              <a:t>sentido</a:t>
            </a:r>
            <a:r>
              <a:rPr lang="en-GB" dirty="0"/>
              <a:t> a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contenido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una </a:t>
            </a:r>
            <a:r>
              <a:rPr lang="en-GB" dirty="0" err="1"/>
              <a:t>Página</a:t>
            </a:r>
            <a:r>
              <a:rPr lang="en-GB" dirty="0"/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F6FC2A-1A52-4B45-83B0-5BAF88CA8EB2}"/>
              </a:ext>
            </a:extLst>
          </p:cNvPr>
          <p:cNvSpPr/>
          <p:nvPr/>
        </p:nvSpPr>
        <p:spPr>
          <a:xfrm>
            <a:off x="5629014" y="735284"/>
            <a:ext cx="2220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/>
              <a:t>Buscar en el sitio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5E3F10-CF0E-BA4E-9B44-68044E731DA0}"/>
              </a:ext>
            </a:extLst>
          </p:cNvPr>
          <p:cNvSpPr/>
          <p:nvPr/>
        </p:nvSpPr>
        <p:spPr>
          <a:xfrm>
            <a:off x="5046587" y="1846121"/>
            <a:ext cx="4719417" cy="5143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40A6D1F-FB87-A749-B651-944EE82BB88F}"/>
              </a:ext>
            </a:extLst>
          </p:cNvPr>
          <p:cNvSpPr/>
          <p:nvPr/>
        </p:nvSpPr>
        <p:spPr>
          <a:xfrm>
            <a:off x="6069420" y="1999113"/>
            <a:ext cx="1389017" cy="240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D4A00-16CD-1741-8292-72C176FB5278}"/>
              </a:ext>
            </a:extLst>
          </p:cNvPr>
          <p:cNvSpPr/>
          <p:nvPr/>
        </p:nvSpPr>
        <p:spPr>
          <a:xfrm>
            <a:off x="6111318" y="2034833"/>
            <a:ext cx="107147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dirty="0">
                <a:solidFill>
                  <a:schemeClr val="bg1">
                    <a:lumMod val="75000"/>
                  </a:schemeClr>
                </a:solidFill>
              </a:rPr>
              <a:t>Introducir palabras clave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1833FA4-01A2-E14B-BEA9-D51065505647}"/>
              </a:ext>
            </a:extLst>
          </p:cNvPr>
          <p:cNvSpPr/>
          <p:nvPr/>
        </p:nvSpPr>
        <p:spPr>
          <a:xfrm>
            <a:off x="7582752" y="1993577"/>
            <a:ext cx="590349" cy="24622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42C04B-5069-A143-90AD-7F75E1907F8B}"/>
              </a:ext>
            </a:extLst>
          </p:cNvPr>
          <p:cNvSpPr/>
          <p:nvPr/>
        </p:nvSpPr>
        <p:spPr>
          <a:xfrm>
            <a:off x="7659367" y="2031723"/>
            <a:ext cx="83100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bg1"/>
                </a:solidFill>
              </a:rPr>
              <a:t>Buscar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49ACCB-08E4-A841-83D7-E70834CB683C}"/>
              </a:ext>
            </a:extLst>
          </p:cNvPr>
          <p:cNvSpPr/>
          <p:nvPr/>
        </p:nvSpPr>
        <p:spPr>
          <a:xfrm>
            <a:off x="8388010" y="1998150"/>
            <a:ext cx="368586" cy="24622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A9C6B8-4B3B-5C44-BCB1-06F330508400}"/>
              </a:ext>
            </a:extLst>
          </p:cNvPr>
          <p:cNvSpPr/>
          <p:nvPr/>
        </p:nvSpPr>
        <p:spPr>
          <a:xfrm>
            <a:off x="8378584" y="2028662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Login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C4FFC9-F013-964E-BB16-E82E56A40D79}"/>
              </a:ext>
            </a:extLst>
          </p:cNvPr>
          <p:cNvSpPr/>
          <p:nvPr/>
        </p:nvSpPr>
        <p:spPr>
          <a:xfrm>
            <a:off x="9199984" y="2036791"/>
            <a:ext cx="4464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>
                <a:solidFill>
                  <a:schemeClr val="tx2"/>
                </a:solidFill>
              </a:rPr>
              <a:t>Correo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5E4F43-285D-6D49-820A-E984742CC22B}"/>
              </a:ext>
            </a:extLst>
          </p:cNvPr>
          <p:cNvSpPr/>
          <p:nvPr/>
        </p:nvSpPr>
        <p:spPr>
          <a:xfrm>
            <a:off x="5212563" y="2542969"/>
            <a:ext cx="4324842" cy="10048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9B2259-E76F-AD49-A460-07978E0FDE1D}"/>
              </a:ext>
            </a:extLst>
          </p:cNvPr>
          <p:cNvCxnSpPr>
            <a:cxnSpLocks/>
          </p:cNvCxnSpPr>
          <p:nvPr/>
        </p:nvCxnSpPr>
        <p:spPr>
          <a:xfrm flipV="1">
            <a:off x="5204894" y="2542801"/>
            <a:ext cx="4324842" cy="1004804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A6D54D-3FB0-D54E-9045-B5EB7CC521F5}"/>
              </a:ext>
            </a:extLst>
          </p:cNvPr>
          <p:cNvCxnSpPr>
            <a:cxnSpLocks/>
          </p:cNvCxnSpPr>
          <p:nvPr/>
        </p:nvCxnSpPr>
        <p:spPr>
          <a:xfrm>
            <a:off x="5211931" y="2551785"/>
            <a:ext cx="4333143" cy="99582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B5BD0-B352-AD40-B2E3-1E07B3AADFB1}"/>
              </a:ext>
            </a:extLst>
          </p:cNvPr>
          <p:cNvSpPr/>
          <p:nvPr/>
        </p:nvSpPr>
        <p:spPr>
          <a:xfrm>
            <a:off x="7421078" y="3801140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3061B2-A501-0148-8A99-870B8BA7DEF4}"/>
              </a:ext>
            </a:extLst>
          </p:cNvPr>
          <p:cNvCxnSpPr>
            <a:cxnSpLocks/>
          </p:cNvCxnSpPr>
          <p:nvPr/>
        </p:nvCxnSpPr>
        <p:spPr>
          <a:xfrm>
            <a:off x="7421078" y="3801140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5548D7-4CA0-B546-98DA-413D297CBEAB}"/>
              </a:ext>
            </a:extLst>
          </p:cNvPr>
          <p:cNvCxnSpPr>
            <a:cxnSpLocks/>
          </p:cNvCxnSpPr>
          <p:nvPr/>
        </p:nvCxnSpPr>
        <p:spPr>
          <a:xfrm flipV="1">
            <a:off x="7421078" y="3800973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62CF0D-9921-2E40-8257-9F6E28A7F1D8}"/>
              </a:ext>
            </a:extLst>
          </p:cNvPr>
          <p:cNvSpPr/>
          <p:nvPr/>
        </p:nvSpPr>
        <p:spPr>
          <a:xfrm>
            <a:off x="7430964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1D3CEA-4372-C943-9C62-2FB9564BDEDE}"/>
              </a:ext>
            </a:extLst>
          </p:cNvPr>
          <p:cNvCxnSpPr>
            <a:cxnSpLocks/>
          </p:cNvCxnSpPr>
          <p:nvPr/>
        </p:nvCxnSpPr>
        <p:spPr>
          <a:xfrm>
            <a:off x="7430964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420845-59B4-D347-AFC0-F56BDFF20053}"/>
              </a:ext>
            </a:extLst>
          </p:cNvPr>
          <p:cNvCxnSpPr>
            <a:cxnSpLocks/>
          </p:cNvCxnSpPr>
          <p:nvPr/>
        </p:nvCxnSpPr>
        <p:spPr>
          <a:xfrm flipV="1">
            <a:off x="7430964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30C66A2-0102-2342-B0E5-9667DF1F7145}"/>
              </a:ext>
            </a:extLst>
          </p:cNvPr>
          <p:cNvSpPr/>
          <p:nvPr/>
        </p:nvSpPr>
        <p:spPr>
          <a:xfrm>
            <a:off x="8184920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1C632F2-3847-CA4F-8E73-02165214AE13}"/>
              </a:ext>
            </a:extLst>
          </p:cNvPr>
          <p:cNvCxnSpPr>
            <a:cxnSpLocks/>
          </p:cNvCxnSpPr>
          <p:nvPr/>
        </p:nvCxnSpPr>
        <p:spPr>
          <a:xfrm>
            <a:off x="8184920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A7192BB-5050-A54A-9383-75AECADC2B15}"/>
              </a:ext>
            </a:extLst>
          </p:cNvPr>
          <p:cNvCxnSpPr>
            <a:cxnSpLocks/>
          </p:cNvCxnSpPr>
          <p:nvPr/>
        </p:nvCxnSpPr>
        <p:spPr>
          <a:xfrm flipV="1">
            <a:off x="8184920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F783BDE-6FC0-6A45-9BBB-08A034224287}"/>
              </a:ext>
            </a:extLst>
          </p:cNvPr>
          <p:cNvSpPr/>
          <p:nvPr/>
        </p:nvSpPr>
        <p:spPr>
          <a:xfrm>
            <a:off x="8908832" y="4685884"/>
            <a:ext cx="64008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77F355E-426E-4045-B7AF-CEAE5C322A37}"/>
              </a:ext>
            </a:extLst>
          </p:cNvPr>
          <p:cNvCxnSpPr>
            <a:cxnSpLocks/>
          </p:cNvCxnSpPr>
          <p:nvPr/>
        </p:nvCxnSpPr>
        <p:spPr>
          <a:xfrm>
            <a:off x="8908832" y="4685884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86ECA8-3109-3D47-BB56-3F96130D0F55}"/>
              </a:ext>
            </a:extLst>
          </p:cNvPr>
          <p:cNvCxnSpPr>
            <a:cxnSpLocks/>
          </p:cNvCxnSpPr>
          <p:nvPr/>
        </p:nvCxnSpPr>
        <p:spPr>
          <a:xfrm flipV="1">
            <a:off x="8908832" y="4685717"/>
            <a:ext cx="640080" cy="64008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4E2AC1-E069-DF4F-934A-0726BD798F3F}"/>
              </a:ext>
            </a:extLst>
          </p:cNvPr>
          <p:cNvSpPr/>
          <p:nvPr/>
        </p:nvSpPr>
        <p:spPr>
          <a:xfrm>
            <a:off x="5212563" y="4685719"/>
            <a:ext cx="2001309" cy="739718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E2A84B-E8EA-534F-AF22-1B42F264BC83}"/>
              </a:ext>
            </a:extLst>
          </p:cNvPr>
          <p:cNvSpPr/>
          <p:nvPr/>
        </p:nvSpPr>
        <p:spPr>
          <a:xfrm>
            <a:off x="2325336" y="3320178"/>
            <a:ext cx="576036" cy="8580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C02B7967-A8BC-DC4E-905F-864C516A8F5F}"/>
              </a:ext>
            </a:extLst>
          </p:cNvPr>
          <p:cNvSpPr/>
          <p:nvPr/>
        </p:nvSpPr>
        <p:spPr>
          <a:xfrm rot="10800000" flipH="1">
            <a:off x="2009739" y="3485836"/>
            <a:ext cx="690947" cy="934220"/>
          </a:xfrm>
          <a:prstGeom prst="foldedCorner">
            <a:avLst>
              <a:gd name="adj" fmla="val 3817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A4B64371-7330-684A-B9DC-662606E80EEE}"/>
              </a:ext>
            </a:extLst>
          </p:cNvPr>
          <p:cNvSpPr/>
          <p:nvPr/>
        </p:nvSpPr>
        <p:spPr>
          <a:xfrm>
            <a:off x="2425996" y="3485836"/>
            <a:ext cx="274690" cy="274690"/>
          </a:xfrm>
          <a:prstGeom prst="rtTriangle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825F66-B97B-D44D-8126-88314B33F94A}"/>
              </a:ext>
            </a:extLst>
          </p:cNvPr>
          <p:cNvSpPr/>
          <p:nvPr/>
        </p:nvSpPr>
        <p:spPr>
          <a:xfrm>
            <a:off x="1908693" y="2758061"/>
            <a:ext cx="117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Páginas</a:t>
            </a:r>
            <a:endParaRPr lang="en-GB" b="1" dirty="0"/>
          </a:p>
        </p:txBody>
      </p:sp>
      <p:pic>
        <p:nvPicPr>
          <p:cNvPr id="1026" name="Picture 2" descr="gray concrete road between brown and green leaf trees at daytime">
            <a:extLst>
              <a:ext uri="{FF2B5EF4-FFF2-40B4-BE49-F238E27FC236}">
                <a16:creationId xmlns:a16="http://schemas.microsoft.com/office/drawing/2014/main" id="{363D058A-8B3F-6C49-8B96-4F8F96258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2163" y="2538526"/>
            <a:ext cx="4339948" cy="101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 holding luggage photo">
            <a:extLst>
              <a:ext uri="{FF2B5EF4-FFF2-40B4-BE49-F238E27FC236}">
                <a16:creationId xmlns:a16="http://schemas.microsoft.com/office/drawing/2014/main" id="{B8FD840E-9D8F-1D4D-B5AE-4E25B930A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0651" y="3797301"/>
            <a:ext cx="65039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lhouette of man walking along field leading to mountain">
            <a:extLst>
              <a:ext uri="{FF2B5EF4-FFF2-40B4-BE49-F238E27FC236}">
                <a16:creationId xmlns:a16="http://schemas.microsoft.com/office/drawing/2014/main" id="{420A9C0C-A3D8-9B4F-BD00-BBD19979A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30964" y="4686457"/>
            <a:ext cx="640080" cy="6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ellow Volkswagen van on road">
            <a:extLst>
              <a:ext uri="{FF2B5EF4-FFF2-40B4-BE49-F238E27FC236}">
                <a16:creationId xmlns:a16="http://schemas.microsoft.com/office/drawing/2014/main" id="{FAB5C5D1-7222-3C4C-90EC-7E1E1AE73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177" y="4681656"/>
            <a:ext cx="640080" cy="6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llet on top of map">
            <a:extLst>
              <a:ext uri="{FF2B5EF4-FFF2-40B4-BE49-F238E27FC236}">
                <a16:creationId xmlns:a16="http://schemas.microsoft.com/office/drawing/2014/main" id="{1082CE5C-28F7-6448-9412-A63B27217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11018" y="4676793"/>
            <a:ext cx="656097" cy="65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oman riding on vehicle putting her head and right arm outside the window while travelling the road">
            <a:extLst>
              <a:ext uri="{FF2B5EF4-FFF2-40B4-BE49-F238E27FC236}">
                <a16:creationId xmlns:a16="http://schemas.microsoft.com/office/drawing/2014/main" id="{5FE93613-85BD-164F-BA5D-CC89FC270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0820" y="4685717"/>
            <a:ext cx="2021255" cy="7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riangle 122">
            <a:extLst>
              <a:ext uri="{FF2B5EF4-FFF2-40B4-BE49-F238E27FC236}">
                <a16:creationId xmlns:a16="http://schemas.microsoft.com/office/drawing/2014/main" id="{946C25D9-26B2-4D43-9FDC-519F77914ACE}"/>
              </a:ext>
            </a:extLst>
          </p:cNvPr>
          <p:cNvSpPr/>
          <p:nvPr/>
        </p:nvSpPr>
        <p:spPr>
          <a:xfrm rot="5400000">
            <a:off x="6106949" y="5203529"/>
            <a:ext cx="212536" cy="170558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47B466-5BA3-1B44-A392-9BDE952C6DFD}"/>
              </a:ext>
            </a:extLst>
          </p:cNvPr>
          <p:cNvSpPr/>
          <p:nvPr/>
        </p:nvSpPr>
        <p:spPr>
          <a:xfrm>
            <a:off x="5292974" y="2017935"/>
            <a:ext cx="59034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600" b="1" dirty="0" err="1">
                <a:solidFill>
                  <a:schemeClr val="tx2"/>
                </a:solidFill>
              </a:rPr>
              <a:t>Journey</a:t>
            </a:r>
            <a:endParaRPr lang="es-ES_tradnl" sz="600" b="1" dirty="0">
              <a:solidFill>
                <a:schemeClr val="tx2"/>
              </a:solidFill>
            </a:endParaRPr>
          </a:p>
        </p:txBody>
      </p:sp>
      <p:pic>
        <p:nvPicPr>
          <p:cNvPr id="8" name="Graphic 7" descr="Bell">
            <a:extLst>
              <a:ext uri="{FF2B5EF4-FFF2-40B4-BE49-F238E27FC236}">
                <a16:creationId xmlns:a16="http://schemas.microsoft.com/office/drawing/2014/main" id="{93D7C313-7C63-514E-B86D-DC8E6ABED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6655" y="2053233"/>
            <a:ext cx="149700" cy="149700"/>
          </a:xfrm>
          <a:prstGeom prst="rect">
            <a:avLst/>
          </a:prstGeom>
        </p:spPr>
      </p:pic>
      <p:pic>
        <p:nvPicPr>
          <p:cNvPr id="12" name="Graphic 11" descr="Mailbox">
            <a:extLst>
              <a:ext uri="{FF2B5EF4-FFF2-40B4-BE49-F238E27FC236}">
                <a16:creationId xmlns:a16="http://schemas.microsoft.com/office/drawing/2014/main" id="{CEF8B0DA-491E-6A48-A547-C2538CC9C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4980" y="2044318"/>
            <a:ext cx="172045" cy="172045"/>
          </a:xfrm>
          <a:prstGeom prst="rect">
            <a:avLst/>
          </a:prstGeom>
        </p:spPr>
      </p:pic>
      <p:pic>
        <p:nvPicPr>
          <p:cNvPr id="14" name="Graphic 13" descr="Owl">
            <a:extLst>
              <a:ext uri="{FF2B5EF4-FFF2-40B4-BE49-F238E27FC236}">
                <a16:creationId xmlns:a16="http://schemas.microsoft.com/office/drawing/2014/main" id="{7E8EA8F5-BCFB-3A4C-9EFD-D4E626B209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1716" y="2023514"/>
            <a:ext cx="180116" cy="18011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7B76632-DAAE-4E4C-987E-EFDC86341AE5}"/>
              </a:ext>
            </a:extLst>
          </p:cNvPr>
          <p:cNvSpPr/>
          <p:nvPr/>
        </p:nvSpPr>
        <p:spPr>
          <a:xfrm>
            <a:off x="5188009" y="3953452"/>
            <a:ext cx="1970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/>
              <a:t>Lorem ipsum </a:t>
            </a:r>
            <a:r>
              <a:rPr lang="en-GB" sz="700" dirty="0" err="1"/>
              <a:t>dolor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, </a:t>
            </a:r>
            <a:r>
              <a:rPr lang="en-GB" sz="700" dirty="0" err="1"/>
              <a:t>consectetur</a:t>
            </a:r>
            <a:r>
              <a:rPr lang="en-GB" sz="700" dirty="0"/>
              <a:t> </a:t>
            </a:r>
            <a:r>
              <a:rPr lang="en-GB" sz="700" dirty="0" err="1"/>
              <a:t>adipiscing</a:t>
            </a:r>
            <a:r>
              <a:rPr lang="en-GB" sz="700" dirty="0"/>
              <a:t> </a:t>
            </a:r>
            <a:r>
              <a:rPr lang="en-GB" sz="700" dirty="0" err="1"/>
              <a:t>elit</a:t>
            </a:r>
            <a:r>
              <a:rPr lang="en-GB" sz="700" dirty="0"/>
              <a:t>. </a:t>
            </a:r>
            <a:r>
              <a:rPr lang="en-GB" sz="700" dirty="0" err="1"/>
              <a:t>Suspendisse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 </a:t>
            </a:r>
            <a:r>
              <a:rPr lang="en-GB" sz="700" dirty="0" err="1"/>
              <a:t>metus</a:t>
            </a:r>
            <a:r>
              <a:rPr lang="en-GB" sz="700" dirty="0"/>
              <a:t> </a:t>
            </a:r>
            <a:r>
              <a:rPr lang="en-GB" sz="700" dirty="0" err="1"/>
              <a:t>risus</a:t>
            </a:r>
            <a:r>
              <a:rPr lang="en-GB" sz="700" dirty="0"/>
              <a:t>. Duis </a:t>
            </a:r>
            <a:r>
              <a:rPr lang="en-GB" sz="700" dirty="0" err="1"/>
              <a:t>mollis</a:t>
            </a:r>
            <a:r>
              <a:rPr lang="en-GB" sz="700" dirty="0"/>
              <a:t> </a:t>
            </a:r>
            <a:r>
              <a:rPr lang="en-GB" sz="700" dirty="0" err="1"/>
              <a:t>posuere</a:t>
            </a:r>
            <a:r>
              <a:rPr lang="en-GB" sz="700" dirty="0"/>
              <a:t> </a:t>
            </a:r>
            <a:r>
              <a:rPr lang="en-GB" sz="700" dirty="0" err="1"/>
              <a:t>justo</a:t>
            </a:r>
            <a:r>
              <a:rPr lang="en-GB" sz="700" dirty="0"/>
              <a:t>, ac </a:t>
            </a:r>
            <a:r>
              <a:rPr lang="en-GB" sz="700" dirty="0" err="1"/>
              <a:t>ultrices</a:t>
            </a:r>
            <a:r>
              <a:rPr lang="en-GB" sz="700" dirty="0"/>
              <a:t> </a:t>
            </a:r>
            <a:r>
              <a:rPr lang="en-GB" sz="700" dirty="0" err="1"/>
              <a:t>nisl</a:t>
            </a:r>
            <a:r>
              <a:rPr lang="en-GB" sz="700" dirty="0"/>
              <a:t> </a:t>
            </a:r>
            <a:r>
              <a:rPr lang="en-GB" sz="700" dirty="0" err="1"/>
              <a:t>suscipit</a:t>
            </a:r>
            <a:r>
              <a:rPr lang="en-GB" sz="700" dirty="0"/>
              <a:t> </a:t>
            </a:r>
            <a:r>
              <a:rPr lang="en-GB" sz="700" dirty="0" err="1"/>
              <a:t>mattis</a:t>
            </a:r>
            <a:r>
              <a:rPr lang="en-GB" sz="700" dirty="0"/>
              <a:t>.</a:t>
            </a:r>
            <a:endParaRPr lang="es-ES_tradnl" sz="7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007231-5FC7-5447-B6E5-1C0672B62F0B}"/>
              </a:ext>
            </a:extLst>
          </p:cNvPr>
          <p:cNvSpPr/>
          <p:nvPr/>
        </p:nvSpPr>
        <p:spPr>
          <a:xfrm>
            <a:off x="5177961" y="3765245"/>
            <a:ext cx="19708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 err="1"/>
              <a:t>Título</a:t>
            </a:r>
            <a:r>
              <a:rPr lang="en-GB" sz="900" b="1" dirty="0"/>
              <a:t> </a:t>
            </a:r>
            <a:r>
              <a:rPr lang="en-GB" sz="900" b="1" dirty="0" err="1"/>
              <a:t>texto</a:t>
            </a:r>
            <a:endParaRPr lang="es-ES_tradnl" sz="9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24ADCF-0AD0-1D4C-8D68-F999D2253550}"/>
              </a:ext>
            </a:extLst>
          </p:cNvPr>
          <p:cNvSpPr/>
          <p:nvPr/>
        </p:nvSpPr>
        <p:spPr>
          <a:xfrm>
            <a:off x="8122128" y="4028815"/>
            <a:ext cx="15242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/>
              <a:t>Lorem ipsum </a:t>
            </a:r>
            <a:r>
              <a:rPr lang="en-GB" sz="700" dirty="0" err="1"/>
              <a:t>dolor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, </a:t>
            </a:r>
            <a:r>
              <a:rPr lang="en-GB" sz="700" dirty="0" err="1"/>
              <a:t>consectetur</a:t>
            </a:r>
            <a:r>
              <a:rPr lang="en-GB" sz="700" dirty="0"/>
              <a:t> </a:t>
            </a:r>
            <a:r>
              <a:rPr lang="en-GB" sz="700" dirty="0" err="1"/>
              <a:t>adipiscing</a:t>
            </a:r>
            <a:r>
              <a:rPr lang="en-GB" sz="700" dirty="0"/>
              <a:t> </a:t>
            </a:r>
            <a:r>
              <a:rPr lang="en-GB" sz="700" dirty="0" err="1"/>
              <a:t>elit</a:t>
            </a:r>
            <a:r>
              <a:rPr lang="en-GB" sz="700" dirty="0"/>
              <a:t>. </a:t>
            </a:r>
            <a:r>
              <a:rPr lang="en-GB" sz="700" dirty="0" err="1"/>
              <a:t>Suspendisse</a:t>
            </a:r>
            <a:r>
              <a:rPr lang="en-GB" sz="700" dirty="0"/>
              <a:t> sit </a:t>
            </a:r>
            <a:r>
              <a:rPr lang="en-GB" sz="700" dirty="0" err="1"/>
              <a:t>amet</a:t>
            </a:r>
            <a:r>
              <a:rPr lang="en-GB" sz="700" dirty="0"/>
              <a:t> </a:t>
            </a:r>
            <a:r>
              <a:rPr lang="en-GB" sz="700" dirty="0" err="1"/>
              <a:t>metus</a:t>
            </a:r>
            <a:r>
              <a:rPr lang="en-GB" sz="700" dirty="0"/>
              <a:t> </a:t>
            </a:r>
            <a:r>
              <a:rPr lang="en-GB" sz="700" dirty="0" err="1"/>
              <a:t>risus</a:t>
            </a:r>
            <a:r>
              <a:rPr lang="en-GB" sz="700" dirty="0"/>
              <a:t>.</a:t>
            </a:r>
            <a:endParaRPr lang="es-ES_tradnl" sz="7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A9394A-8F12-BF4C-A6F5-3C2999033671}"/>
              </a:ext>
            </a:extLst>
          </p:cNvPr>
          <p:cNvSpPr/>
          <p:nvPr/>
        </p:nvSpPr>
        <p:spPr>
          <a:xfrm>
            <a:off x="8112080" y="3760221"/>
            <a:ext cx="19708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 err="1"/>
              <a:t>Título</a:t>
            </a:r>
            <a:r>
              <a:rPr lang="en-GB" sz="900" b="1" dirty="0"/>
              <a:t> </a:t>
            </a:r>
            <a:r>
              <a:rPr lang="en-GB" sz="900" b="1" dirty="0" err="1"/>
              <a:t>texto</a:t>
            </a:r>
            <a:endParaRPr lang="es-ES_tradnl" sz="900" b="1" dirty="0"/>
          </a:p>
        </p:txBody>
      </p:sp>
    </p:spTree>
    <p:extLst>
      <p:ext uri="{BB962C8B-B14F-4D97-AF65-F5344CB8AC3E}">
        <p14:creationId xmlns:p14="http://schemas.microsoft.com/office/powerpoint/2010/main" val="363401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Algunos</a:t>
            </a:r>
            <a:r>
              <a:rPr lang="en-GB" dirty="0"/>
              <a:t> tips </a:t>
            </a:r>
            <a:r>
              <a:rPr lang="en-GB" dirty="0" err="1"/>
              <a:t>sobre</a:t>
            </a:r>
            <a:r>
              <a:rPr lang="en-GB" dirty="0"/>
              <a:t> Atomic Design</a:t>
            </a:r>
          </a:p>
        </p:txBody>
      </p:sp>
      <p:sp>
        <p:nvSpPr>
          <p:cNvPr id="19" name="Espace réservé du texte 1">
            <a:extLst>
              <a:ext uri="{FF2B5EF4-FFF2-40B4-BE49-F238E27FC236}">
                <a16:creationId xmlns:a16="http://schemas.microsoft.com/office/drawing/2014/main" id="{8A521831-BBB5-AA4C-8EDC-AA9109AD0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1602" y="1765467"/>
            <a:ext cx="4704398" cy="4383240"/>
          </a:xfrm>
        </p:spPr>
        <p:txBody>
          <a:bodyPr/>
          <a:lstStyle/>
          <a:p>
            <a:r>
              <a:rPr lang="es-ES_tradnl" dirty="0"/>
              <a:t>Es probable que ya hayamos estado implementado algo parecido</a:t>
            </a:r>
          </a:p>
          <a:p>
            <a:r>
              <a:rPr lang="es-ES_tradnl" dirty="0"/>
              <a:t>Proporciona una metodología clara</a:t>
            </a:r>
          </a:p>
          <a:p>
            <a:r>
              <a:rPr lang="es-ES_tradnl" dirty="0"/>
              <a:t>Ensamblar en lugar de </a:t>
            </a:r>
            <a:r>
              <a:rPr lang="es-ES_tradnl" dirty="0" err="1"/>
              <a:t>deconstruir</a:t>
            </a:r>
            <a:endParaRPr lang="es-ES_tradnl" dirty="0"/>
          </a:p>
          <a:p>
            <a:r>
              <a:rPr lang="es-ES_tradnl" dirty="0"/>
              <a:t>Nos ayuda a pasar de lo abstracto a lo concreto</a:t>
            </a:r>
          </a:p>
          <a:p>
            <a:r>
              <a:rPr lang="es-ES_tradnl" dirty="0"/>
              <a:t>Todo el equipo aprende</a:t>
            </a:r>
          </a:p>
          <a:p>
            <a:pPr marL="355600" lvl="1" indent="0">
              <a:buNone/>
            </a:pPr>
            <a:endParaRPr lang="es-ES_tradnl" dirty="0"/>
          </a:p>
        </p:txBody>
      </p:sp>
      <p:pic>
        <p:nvPicPr>
          <p:cNvPr id="3074" name="Picture 2" descr="Excited Happy Birthday GIF">
            <a:extLst>
              <a:ext uri="{FF2B5EF4-FFF2-40B4-BE49-F238E27FC236}">
                <a16:creationId xmlns:a16="http://schemas.microsoft.com/office/drawing/2014/main" id="{CE79ADB0-31F3-6F49-A3EC-A2B60207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488967"/>
            <a:ext cx="3403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7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Así</a:t>
            </a:r>
            <a:r>
              <a:rPr lang="en-GB" dirty="0"/>
              <a:t> se </a:t>
            </a:r>
            <a:r>
              <a:rPr lang="en-GB" dirty="0" err="1"/>
              <a:t>vería</a:t>
            </a:r>
            <a:r>
              <a:rPr lang="en-GB" dirty="0"/>
              <a:t> atomic design.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2941-4DC5-B94F-9AC5-89539724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65" y="1857711"/>
            <a:ext cx="9276765" cy="39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27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589784"/>
            <a:ext cx="4851661" cy="288000"/>
          </a:xfrm>
        </p:spPr>
        <p:txBody>
          <a:bodyPr/>
          <a:lstStyle/>
          <a:p>
            <a:r>
              <a:rPr lang="en-GB" dirty="0" err="1"/>
              <a:t>Todo</a:t>
            </a:r>
            <a:r>
              <a:rPr lang="en-GB" dirty="0"/>
              <a:t> junto es </a:t>
            </a:r>
            <a:r>
              <a:rPr lang="en-GB" dirty="0" err="1"/>
              <a:t>más</a:t>
            </a:r>
            <a:r>
              <a:rPr lang="en-GB" dirty="0"/>
              <a:t> que la </a:t>
            </a:r>
            <a:r>
              <a:rPr lang="en-GB" dirty="0" err="1"/>
              <a:t>suma</a:t>
            </a:r>
            <a:r>
              <a:rPr lang="en-GB" dirty="0"/>
              <a:t> de las </a:t>
            </a:r>
            <a:r>
              <a:rPr lang="en-GB" dirty="0" err="1"/>
              <a:t>partes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26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Si, no son </a:t>
            </a:r>
            <a:r>
              <a:rPr lang="en-GB" dirty="0" err="1"/>
              <a:t>pocos</a:t>
            </a:r>
            <a:r>
              <a:rPr lang="en-GB" dirty="0"/>
              <a:t>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Beneficios</a:t>
            </a:r>
            <a:endParaRPr lang="en-GB" dirty="0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526F5E69-DEEE-ED47-A751-2640912DB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579422"/>
            <a:ext cx="5242392" cy="4383240"/>
          </a:xfrm>
        </p:spPr>
        <p:txBody>
          <a:bodyPr/>
          <a:lstStyle/>
          <a:p>
            <a:r>
              <a:rPr lang="es-ES_tradnl" dirty="0"/>
              <a:t>Mejora la velocidad de producción</a:t>
            </a:r>
          </a:p>
          <a:p>
            <a:r>
              <a:rPr lang="es-ES_tradnl" dirty="0"/>
              <a:t>Mejora la comunicación</a:t>
            </a:r>
          </a:p>
          <a:p>
            <a:r>
              <a:rPr lang="es-ES_tradnl" dirty="0"/>
              <a:t>Facilita la consistencia</a:t>
            </a:r>
          </a:p>
          <a:p>
            <a:r>
              <a:rPr lang="es-ES_tradnl" dirty="0"/>
              <a:t>Potencia la escalabilidad del Desarrollo y el producto</a:t>
            </a:r>
          </a:p>
          <a:p>
            <a:r>
              <a:rPr lang="es-ES_tradnl" dirty="0"/>
              <a:t>Coherencia visual</a:t>
            </a:r>
          </a:p>
          <a:p>
            <a:r>
              <a:rPr lang="es-ES_tradnl" dirty="0"/>
              <a:t>Simplifica el producto</a:t>
            </a:r>
          </a:p>
          <a:p>
            <a:r>
              <a:rPr lang="es-ES_tradnl" dirty="0"/>
              <a:t>Más eficiencia para construir nuevas funcionalidades</a:t>
            </a:r>
          </a:p>
          <a:p>
            <a:r>
              <a:rPr lang="es-ES_tradnl" dirty="0"/>
              <a:t>Concentrarse más en la UX</a:t>
            </a:r>
          </a:p>
          <a:p>
            <a:r>
              <a:rPr lang="es-ES_tradnl" dirty="0"/>
              <a:t>Aporta claridad a los equipos de trabajo</a:t>
            </a:r>
          </a:p>
          <a:p>
            <a:r>
              <a:rPr lang="es-ES_tradnl" dirty="0"/>
              <a:t>Incorporaciones inmediatas</a:t>
            </a:r>
          </a:p>
          <a:p>
            <a:r>
              <a:rPr lang="es-ES_tradnl" dirty="0"/>
              <a:t>Reutilizar el trabajo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F82DF27B-DF38-FD40-A4E1-5C349296BB49}"/>
              </a:ext>
            </a:extLst>
          </p:cNvPr>
          <p:cNvSpPr txBox="1">
            <a:spLocks/>
          </p:cNvSpPr>
          <p:nvPr/>
        </p:nvSpPr>
        <p:spPr>
          <a:xfrm>
            <a:off x="6181889" y="1579421"/>
            <a:ext cx="5242392" cy="42476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Lenguaje común entre los equipos</a:t>
            </a:r>
          </a:p>
          <a:p>
            <a:r>
              <a:rPr lang="es-ES_tradnl" dirty="0"/>
              <a:t>Aprendizaje del proceso y del producto, aumentando la productividad y los resultados.</a:t>
            </a:r>
          </a:p>
          <a:p>
            <a:r>
              <a:rPr lang="es-ES_tradnl" dirty="0"/>
              <a:t>Reducción de costes</a:t>
            </a:r>
          </a:p>
          <a:p>
            <a:r>
              <a:rPr lang="es-ES_tradnl" dirty="0"/>
              <a:t>Permite iterar y mejorar el proceso</a:t>
            </a:r>
          </a:p>
          <a:p>
            <a:r>
              <a:rPr lang="es-ES_tradnl" dirty="0"/>
              <a:t>Mayor flexibilidad y modularidad</a:t>
            </a:r>
          </a:p>
          <a:p>
            <a:r>
              <a:rPr lang="es-ES_tradnl" dirty="0"/>
              <a:t>Centraliza creando una única fuente de verdad</a:t>
            </a:r>
          </a:p>
          <a:p>
            <a:r>
              <a:rPr lang="es-ES_tradnl" dirty="0"/>
              <a:t>Minimiza la deuda técnica y desarrollo</a:t>
            </a:r>
          </a:p>
          <a:p>
            <a:r>
              <a:rPr lang="es-ES_tradnl" dirty="0"/>
              <a:t>Incentiva la innovación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716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cierta</a:t>
            </a:r>
            <a:r>
              <a:rPr lang="en-GB" dirty="0"/>
              <a:t> </a:t>
            </a:r>
            <a:r>
              <a:rPr lang="en-GB" dirty="0" err="1"/>
              <a:t>manera</a:t>
            </a:r>
            <a:r>
              <a:rPr lang="en-GB" dirty="0"/>
              <a:t>, </a:t>
            </a:r>
            <a:r>
              <a:rPr lang="en-GB" dirty="0" err="1"/>
              <a:t>podríamos</a:t>
            </a:r>
            <a:r>
              <a:rPr lang="en-GB" dirty="0"/>
              <a:t> </a:t>
            </a:r>
            <a:r>
              <a:rPr lang="en-GB" dirty="0" err="1"/>
              <a:t>resumirlo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 que 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¿Es para </a:t>
            </a:r>
            <a:r>
              <a:rPr lang="en-GB" dirty="0" err="1"/>
              <a:t>todo</a:t>
            </a:r>
            <a:r>
              <a:rPr lang="en-GB" dirty="0"/>
              <a:t> el </a:t>
            </a:r>
            <a:r>
              <a:rPr lang="en-GB" dirty="0" err="1"/>
              <a:t>mundo</a:t>
            </a:r>
            <a:r>
              <a:rPr lang="en-GB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095DB-0AB4-6646-BF0A-314C508A206F}"/>
              </a:ext>
            </a:extLst>
          </p:cNvPr>
          <p:cNvSpPr/>
          <p:nvPr/>
        </p:nvSpPr>
        <p:spPr>
          <a:xfrm>
            <a:off x="2975133" y="2599817"/>
            <a:ext cx="53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Sí</a:t>
            </a:r>
            <a:r>
              <a:rPr lang="en-GB" b="1" dirty="0"/>
              <a:t>, </a:t>
            </a:r>
            <a:r>
              <a:rPr lang="en-GB" b="1" dirty="0" err="1"/>
              <a:t>pero</a:t>
            </a:r>
            <a:r>
              <a:rPr lang="en-GB" b="1" dirty="0"/>
              <a:t> </a:t>
            </a:r>
            <a:r>
              <a:rPr lang="en-GB" b="1" dirty="0" err="1"/>
              <a:t>depende</a:t>
            </a:r>
            <a:r>
              <a:rPr lang="en-GB" b="1" dirty="0"/>
              <a:t>. </a:t>
            </a:r>
            <a:r>
              <a:rPr lang="en-GB" b="1" dirty="0" err="1"/>
              <a:t>Debemos</a:t>
            </a:r>
            <a:r>
              <a:rPr lang="en-GB" b="1" dirty="0"/>
              <a:t> </a:t>
            </a:r>
            <a:r>
              <a:rPr lang="en-GB" b="1" dirty="0" err="1"/>
              <a:t>entender</a:t>
            </a:r>
            <a:r>
              <a:rPr lang="en-GB" b="1" dirty="0"/>
              <a:t> </a:t>
            </a:r>
            <a:r>
              <a:rPr lang="en-GB" b="1" dirty="0" err="1"/>
              <a:t>nuestra</a:t>
            </a:r>
            <a:r>
              <a:rPr lang="en-GB" b="1" dirty="0"/>
              <a:t> </a:t>
            </a:r>
            <a:r>
              <a:rPr lang="en-GB" b="1" dirty="0" err="1"/>
              <a:t>necesidad</a:t>
            </a:r>
            <a:r>
              <a:rPr lang="en-GB" b="1" dirty="0"/>
              <a:t> para </a:t>
            </a:r>
            <a:r>
              <a:rPr lang="en-GB" b="1" dirty="0" err="1"/>
              <a:t>crear</a:t>
            </a:r>
            <a:r>
              <a:rPr lang="en-GB" b="1" dirty="0"/>
              <a:t> un Sistema de </a:t>
            </a:r>
            <a:r>
              <a:rPr lang="en-GB" b="1" dirty="0" err="1"/>
              <a:t>diseño</a:t>
            </a:r>
            <a:r>
              <a:rPr lang="en-GB" b="1" dirty="0"/>
              <a:t> </a:t>
            </a:r>
            <a:r>
              <a:rPr lang="en-GB" b="1" dirty="0" err="1"/>
              <a:t>adecuado</a:t>
            </a:r>
            <a:r>
              <a:rPr lang="en-GB" b="1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60A55-AB4B-B545-840B-0916A40576FF}"/>
              </a:ext>
            </a:extLst>
          </p:cNvPr>
          <p:cNvSpPr/>
          <p:nvPr/>
        </p:nvSpPr>
        <p:spPr>
          <a:xfrm>
            <a:off x="2994115" y="3666023"/>
            <a:ext cx="1046799" cy="382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Startups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26425-450A-4B48-B748-3A4061065A68}"/>
              </a:ext>
            </a:extLst>
          </p:cNvPr>
          <p:cNvSpPr/>
          <p:nvPr/>
        </p:nvSpPr>
        <p:spPr>
          <a:xfrm>
            <a:off x="4134022" y="3653844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Producto Particular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AA527-4213-8E49-A98B-CDE78AFDF91D}"/>
              </a:ext>
            </a:extLst>
          </p:cNvPr>
          <p:cNvSpPr/>
          <p:nvPr/>
        </p:nvSpPr>
        <p:spPr>
          <a:xfrm>
            <a:off x="6244114" y="3634072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Aplicaciones internas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205B9-47A3-754F-A263-D02C5D384961}"/>
              </a:ext>
            </a:extLst>
          </p:cNvPr>
          <p:cNvSpPr/>
          <p:nvPr/>
        </p:nvSpPr>
        <p:spPr>
          <a:xfrm>
            <a:off x="2994115" y="4089962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Clientes: Grandes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292355-7482-B444-AE64-61547E26D2CC}"/>
              </a:ext>
            </a:extLst>
          </p:cNvPr>
          <p:cNvSpPr/>
          <p:nvPr/>
        </p:nvSpPr>
        <p:spPr>
          <a:xfrm>
            <a:off x="5092065" y="4097153"/>
            <a:ext cx="230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Clientes: Pequeños</a:t>
            </a:r>
          </a:p>
        </p:txBody>
      </p:sp>
    </p:spTree>
    <p:extLst>
      <p:ext uri="{BB962C8B-B14F-4D97-AF65-F5344CB8AC3E}">
        <p14:creationId xmlns:p14="http://schemas.microsoft.com/office/powerpoint/2010/main" val="61921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567620"/>
          </a:xfrm>
        </p:spPr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483696"/>
            <a:ext cx="4851661" cy="288000"/>
          </a:xfrm>
        </p:spPr>
        <p:txBody>
          <a:bodyPr/>
          <a:lstStyle/>
          <a:p>
            <a:r>
              <a:rPr lang="en-GB" dirty="0"/>
              <a:t>No es lo que </a:t>
            </a:r>
            <a:r>
              <a:rPr lang="en-GB" dirty="0" err="1"/>
              <a:t>hacemos</a:t>
            </a:r>
            <a:r>
              <a:rPr lang="en-GB" dirty="0"/>
              <a:t>, </a:t>
            </a:r>
            <a:r>
              <a:rPr lang="en-GB" dirty="0" err="1"/>
              <a:t>sino</a:t>
            </a:r>
            <a:r>
              <a:rPr lang="en-GB" dirty="0"/>
              <a:t> </a:t>
            </a:r>
            <a:r>
              <a:rPr lang="en-GB" dirty="0" err="1"/>
              <a:t>cómo</a:t>
            </a:r>
            <a:r>
              <a:rPr lang="en-GB" dirty="0"/>
              <a:t> lo </a:t>
            </a:r>
            <a:r>
              <a:rPr lang="en-GB" dirty="0" err="1"/>
              <a:t>hacemos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25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100552"/>
          </a:xfrm>
        </p:spPr>
        <p:txBody>
          <a:bodyPr/>
          <a:lstStyle/>
          <a:p>
            <a:r>
              <a:rPr lang="en-GB" dirty="0" err="1"/>
              <a:t>Arquitectura</a:t>
            </a:r>
            <a:r>
              <a:rPr lang="en-GB" dirty="0"/>
              <a:t> e </a:t>
            </a:r>
            <a:r>
              <a:rPr lang="en-GB" dirty="0" err="1"/>
              <a:t>implementación</a:t>
            </a:r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30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4196704"/>
            <a:ext cx="4851661" cy="288000"/>
          </a:xfrm>
        </p:spPr>
        <p:txBody>
          <a:bodyPr/>
          <a:lstStyle/>
          <a:p>
            <a:r>
              <a:rPr lang="en-GB" dirty="0"/>
              <a:t>Con </a:t>
            </a:r>
            <a:r>
              <a:rPr lang="en-GB" dirty="0" err="1"/>
              <a:t>ejemplos</a:t>
            </a:r>
            <a:r>
              <a:rPr lang="en-GB" dirty="0"/>
              <a:t> </a:t>
            </a:r>
            <a:r>
              <a:rPr lang="en-GB" dirty="0" err="1"/>
              <a:t>reales</a:t>
            </a:r>
            <a:r>
              <a:rPr lang="en-GB" dirty="0"/>
              <a:t>, </a:t>
            </a:r>
            <a:r>
              <a:rPr lang="en-GB" dirty="0" err="1"/>
              <a:t>todo</a:t>
            </a:r>
            <a:r>
              <a:rPr lang="en-GB" dirty="0"/>
              <a:t> </a:t>
            </a:r>
            <a:r>
              <a:rPr lang="en-GB" dirty="0" err="1"/>
              <a:t>funciona</a:t>
            </a:r>
            <a:r>
              <a:rPr lang="en-GB" dirty="0"/>
              <a:t>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08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React, Vue, angular, Svelte..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Framework/</a:t>
            </a:r>
            <a:r>
              <a:rPr lang="en-GB" dirty="0" err="1"/>
              <a:t>librería</a:t>
            </a:r>
            <a:r>
              <a:rPr lang="en-GB" dirty="0"/>
              <a:t> </a:t>
            </a:r>
            <a:r>
              <a:rPr lang="en-GB" dirty="0" err="1"/>
              <a:t>orientada</a:t>
            </a:r>
            <a:r>
              <a:rPr lang="en-GB" dirty="0"/>
              <a:t> a </a:t>
            </a:r>
            <a:r>
              <a:rPr lang="en-GB" dirty="0" err="1"/>
              <a:t>componentes</a:t>
            </a:r>
            <a:endParaRPr lang="en-GB" dirty="0"/>
          </a:p>
        </p:txBody>
      </p:sp>
      <p:pic>
        <p:nvPicPr>
          <p:cNvPr id="4098" name="Picture 2" descr="Angular vs React vs Vue: ¿Cuál es la mejor opción? | by WIGOU | Andrés  Abraham | SomosWigou | Medium">
            <a:extLst>
              <a:ext uri="{FF2B5EF4-FFF2-40B4-BE49-F238E27FC236}">
                <a16:creationId xmlns:a16="http://schemas.microsoft.com/office/drawing/2014/main" id="{9DE8B580-8694-414C-9132-879994FE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773239"/>
            <a:ext cx="7048217" cy="39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719FD8-28E4-A045-8C67-32AB1C84DB6E}"/>
              </a:ext>
            </a:extLst>
          </p:cNvPr>
          <p:cNvSpPr/>
          <p:nvPr/>
        </p:nvSpPr>
        <p:spPr>
          <a:xfrm>
            <a:off x="7933110" y="1661360"/>
            <a:ext cx="2422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/>
              <a:t>Estos </a:t>
            </a:r>
            <a:r>
              <a:rPr lang="es-ES_tradnl" b="1" dirty="0" err="1"/>
              <a:t>frameworks</a:t>
            </a:r>
            <a:r>
              <a:rPr lang="es-ES_tradnl" b="1" dirty="0"/>
              <a:t> facilitan muchísimo la adaptación de este sistema y metodología, al ser así mismos orientados a componentes.</a:t>
            </a:r>
          </a:p>
        </p:txBody>
      </p:sp>
    </p:spTree>
    <p:extLst>
      <p:ext uri="{BB962C8B-B14F-4D97-AF65-F5344CB8AC3E}">
        <p14:creationId xmlns:p14="http://schemas.microsoft.com/office/powerpoint/2010/main" val="365566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flexibilidad</a:t>
            </a:r>
            <a:r>
              <a:rPr lang="en-GB" dirty="0"/>
              <a:t> al </a:t>
            </a:r>
            <a:r>
              <a:rPr lang="en-GB" dirty="0" err="1"/>
              <a:t>alcance</a:t>
            </a:r>
            <a:r>
              <a:rPr lang="en-GB" dirty="0"/>
              <a:t> de </a:t>
            </a:r>
            <a:r>
              <a:rPr lang="en-GB" dirty="0" err="1"/>
              <a:t>tu</a:t>
            </a:r>
            <a:r>
              <a:rPr lang="en-GB" dirty="0"/>
              <a:t> mano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¿Por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Tailwindcss</a:t>
            </a:r>
            <a:r>
              <a:rPr lang="en-GB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21508-949A-1742-92B5-4D9CC360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" y="1355760"/>
            <a:ext cx="5999640" cy="480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887D6E-2D09-F049-B7D5-F01D639D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88" y="1537335"/>
            <a:ext cx="4912453" cy="40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22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 con el </a:t>
            </a:r>
            <a:r>
              <a:rPr lang="en-GB" dirty="0" err="1" smtClean="0"/>
              <a:t>código</a:t>
            </a:r>
            <a:r>
              <a:rPr lang="en-GB" dirty="0" smtClean="0"/>
              <a:t> de </a:t>
            </a:r>
            <a:r>
              <a:rPr lang="en-GB" dirty="0" err="1" smtClean="0"/>
              <a:t>demostración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095DB-0AB4-6646-BF0A-314C508A206F}"/>
              </a:ext>
            </a:extLst>
          </p:cNvPr>
          <p:cNvSpPr/>
          <p:nvPr/>
        </p:nvSpPr>
        <p:spPr>
          <a:xfrm>
            <a:off x="3016322" y="3019947"/>
            <a:ext cx="53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smtClean="0"/>
              <a:t>Link del repo de la demo: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60A55-AB4B-B545-840B-0916A40576FF}"/>
              </a:ext>
            </a:extLst>
          </p:cNvPr>
          <p:cNvSpPr/>
          <p:nvPr/>
        </p:nvSpPr>
        <p:spPr>
          <a:xfrm>
            <a:off x="3016322" y="3389279"/>
            <a:ext cx="7046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2"/>
              </a:rPr>
              <a:t>https://github.com/jocafernanro/sopra-techday-design-system-with-superpowers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6127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 err="1"/>
              <a:t>Plataformas</a:t>
            </a:r>
            <a:r>
              <a:rPr lang="en-GB" dirty="0"/>
              <a:t> para gestion de Design Systems y </a:t>
            </a:r>
          </a:p>
          <a:p>
            <a:r>
              <a:rPr lang="en-GB" dirty="0" err="1"/>
              <a:t>componentes</a:t>
            </a:r>
            <a:endParaRPr lang="en-GB" dirty="0"/>
          </a:p>
          <a:p>
            <a:endParaRPr lang="en-GB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34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5203756"/>
            <a:ext cx="4851661" cy="288000"/>
          </a:xfrm>
        </p:spPr>
        <p:txBody>
          <a:bodyPr/>
          <a:lstStyle/>
          <a:p>
            <a:r>
              <a:rPr lang="en-GB" dirty="0"/>
              <a:t>El “ONE MORE THING”.</a:t>
            </a:r>
          </a:p>
        </p:txBody>
      </p:sp>
    </p:spTree>
    <p:extLst>
      <p:ext uri="{BB962C8B-B14F-4D97-AF65-F5344CB8AC3E}">
        <p14:creationId xmlns:p14="http://schemas.microsoft.com/office/powerpoint/2010/main" val="287689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137" y="336562"/>
            <a:ext cx="7872928" cy="999250"/>
          </a:xfrm>
        </p:spPr>
        <p:txBody>
          <a:bodyPr/>
          <a:lstStyle/>
          <a:p>
            <a:r>
              <a:rPr lang="en-GB" dirty="0" err="1" smtClean="0"/>
              <a:t>Plataformas</a:t>
            </a:r>
            <a:r>
              <a:rPr lang="en-GB" dirty="0" smtClean="0"/>
              <a:t> para </a:t>
            </a:r>
            <a:r>
              <a:rPr lang="en-GB" dirty="0" err="1" smtClean="0"/>
              <a:t>facilitar</a:t>
            </a:r>
            <a:r>
              <a:rPr lang="en-GB" dirty="0" smtClean="0"/>
              <a:t> la </a:t>
            </a:r>
            <a:r>
              <a:rPr lang="en-GB" dirty="0" err="1" smtClean="0"/>
              <a:t>implementación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19FD8-28E4-A045-8C67-32AB1C84DB6E}"/>
              </a:ext>
            </a:extLst>
          </p:cNvPr>
          <p:cNvSpPr/>
          <p:nvPr/>
        </p:nvSpPr>
        <p:spPr>
          <a:xfrm>
            <a:off x="719137" y="3097893"/>
            <a:ext cx="3417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Bit.dev</a:t>
            </a:r>
            <a:r>
              <a:rPr lang="es-ES_tradnl" b="1" dirty="0" smtClean="0"/>
              <a:t>: https</a:t>
            </a:r>
            <a:r>
              <a:rPr lang="es-ES_tradnl" b="1" dirty="0"/>
              <a:t>://bit.dev/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8719FD8-28E4-A045-8C67-32AB1C84DB6E}"/>
              </a:ext>
            </a:extLst>
          </p:cNvPr>
          <p:cNvSpPr/>
          <p:nvPr/>
        </p:nvSpPr>
        <p:spPr>
          <a:xfrm>
            <a:off x="730887" y="3467225"/>
            <a:ext cx="513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Storybook</a:t>
            </a:r>
            <a:r>
              <a:rPr lang="es-ES_tradnl" b="1" dirty="0"/>
              <a:t>: https://storybook.js.org/ 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8719FD8-28E4-A045-8C67-32AB1C84DB6E}"/>
              </a:ext>
            </a:extLst>
          </p:cNvPr>
          <p:cNvSpPr/>
          <p:nvPr/>
        </p:nvSpPr>
        <p:spPr>
          <a:xfrm>
            <a:off x="730887" y="3836557"/>
            <a:ext cx="4817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Patternlab</a:t>
            </a:r>
            <a:r>
              <a:rPr lang="es-ES_tradnl" b="1" dirty="0"/>
              <a:t>: https://patternlab.io/ </a:t>
            </a:r>
          </a:p>
        </p:txBody>
      </p:sp>
      <p:pic>
        <p:nvPicPr>
          <p:cNvPr id="1046" name="Picture 22" descr="Saturday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89" y="2423797"/>
            <a:ext cx="3197225" cy="240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t>36</a:t>
            </a:fld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Gracias! </a:t>
            </a:r>
            <a:r>
              <a:rPr lang="en-GB" dirty="0" err="1"/>
              <a:t>Turno</a:t>
            </a:r>
            <a:r>
              <a:rPr lang="en-GB" dirty="0"/>
              <a:t> de </a:t>
            </a:r>
            <a:r>
              <a:rPr lang="en-GB" dirty="0" err="1"/>
              <a:t>preguntas</a:t>
            </a:r>
            <a:r>
              <a:rPr lang="en-GB" dirty="0"/>
              <a:t>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19931" y="3290094"/>
            <a:ext cx="2844000" cy="138906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www.linkedin.com</a:t>
            </a:r>
            <a:r>
              <a:rPr lang="en-GB" dirty="0"/>
              <a:t>/in/</a:t>
            </a:r>
            <a:r>
              <a:rPr lang="en-GB" dirty="0" err="1"/>
              <a:t>jocafernanro</a:t>
            </a:r>
            <a:r>
              <a:rPr lang="en-GB" dirty="0"/>
              <a:t>/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4" name="Espace réservé du contenu 4">
            <a:extLst>
              <a:ext uri="{FF2B5EF4-FFF2-40B4-BE49-F238E27FC236}">
                <a16:creationId xmlns:a16="http://schemas.microsoft.com/office/drawing/2014/main" id="{4547B382-3E3A-B041-8FDF-C1E610B2C656}"/>
              </a:ext>
            </a:extLst>
          </p:cNvPr>
          <p:cNvSpPr txBox="1">
            <a:spLocks/>
          </p:cNvSpPr>
          <p:nvPr/>
        </p:nvSpPr>
        <p:spPr>
          <a:xfrm>
            <a:off x="708501" y="3501549"/>
            <a:ext cx="2844000" cy="138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60000"/>
              <a:buFontTx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</a:t>
            </a:r>
            <a:r>
              <a:rPr lang="en-GB" dirty="0" err="1"/>
              <a:t>josematico.com</a:t>
            </a:r>
            <a:r>
              <a:rPr lang="en-GB" dirty="0"/>
              <a:t>/</a:t>
            </a:r>
          </a:p>
        </p:txBody>
      </p:sp>
      <p:sp>
        <p:nvSpPr>
          <p:cNvPr id="15" name="Espace réservé du contenu 4">
            <a:extLst>
              <a:ext uri="{FF2B5EF4-FFF2-40B4-BE49-F238E27FC236}">
                <a16:creationId xmlns:a16="http://schemas.microsoft.com/office/drawing/2014/main" id="{4B925A3B-FA64-8F45-967C-6E7213A252D1}"/>
              </a:ext>
            </a:extLst>
          </p:cNvPr>
          <p:cNvSpPr txBox="1">
            <a:spLocks/>
          </p:cNvSpPr>
          <p:nvPr/>
        </p:nvSpPr>
        <p:spPr>
          <a:xfrm>
            <a:off x="697071" y="3707140"/>
            <a:ext cx="3069114" cy="164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60000"/>
              <a:buFontTx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 typeface="Arial" panose="020B0604020202020204" pitchFamily="34" charset="0"/>
              <a:buNone/>
              <a:defRPr sz="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Mail </a:t>
            </a:r>
            <a:r>
              <a:rPr lang="en-GB" dirty="0" err="1"/>
              <a:t>corporativo</a:t>
            </a:r>
            <a:r>
              <a:rPr lang="en-GB" dirty="0"/>
              <a:t>: </a:t>
            </a:r>
            <a:r>
              <a:rPr lang="en-GB" dirty="0" err="1"/>
              <a:t>josecarlos.fernandezrodriguez@soprasteria.com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cierta</a:t>
            </a:r>
            <a:r>
              <a:rPr lang="en-GB" dirty="0"/>
              <a:t> </a:t>
            </a:r>
            <a:r>
              <a:rPr lang="en-GB" dirty="0" err="1"/>
              <a:t>manera</a:t>
            </a:r>
            <a:r>
              <a:rPr lang="en-GB" dirty="0"/>
              <a:t>, </a:t>
            </a:r>
            <a:r>
              <a:rPr lang="en-GB" dirty="0" err="1"/>
              <a:t>podríamos</a:t>
            </a:r>
            <a:r>
              <a:rPr lang="en-GB" dirty="0"/>
              <a:t> </a:t>
            </a:r>
            <a:r>
              <a:rPr lang="en-GB" dirty="0" err="1"/>
              <a:t>resumirlo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 que …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Problema</a:t>
            </a:r>
            <a:endParaRPr lang="en-GB" dirty="0"/>
          </a:p>
        </p:txBody>
      </p:sp>
      <p:grpSp>
        <p:nvGrpSpPr>
          <p:cNvPr id="12" name="Groupe 5">
            <a:extLst>
              <a:ext uri="{FF2B5EF4-FFF2-40B4-BE49-F238E27FC236}">
                <a16:creationId xmlns:a16="http://schemas.microsoft.com/office/drawing/2014/main" id="{5879D85D-07C2-2245-B3AE-8485B1B916C3}"/>
              </a:ext>
            </a:extLst>
          </p:cNvPr>
          <p:cNvGrpSpPr/>
          <p:nvPr/>
        </p:nvGrpSpPr>
        <p:grpSpPr>
          <a:xfrm>
            <a:off x="5044365" y="1898111"/>
            <a:ext cx="5774690" cy="3202456"/>
            <a:chOff x="6417310" y="1764832"/>
            <a:chExt cx="5774690" cy="3202456"/>
          </a:xfrm>
        </p:grpSpPr>
        <p:grpSp>
          <p:nvGrpSpPr>
            <p:cNvPr id="13" name="Groupe 8">
              <a:extLst>
                <a:ext uri="{FF2B5EF4-FFF2-40B4-BE49-F238E27FC236}">
                  <a16:creationId xmlns:a16="http://schemas.microsoft.com/office/drawing/2014/main" id="{896DFFE3-9BC2-D046-99DA-9D422CC9975D}"/>
                </a:ext>
              </a:extLst>
            </p:cNvPr>
            <p:cNvGrpSpPr/>
            <p:nvPr/>
          </p:nvGrpSpPr>
          <p:grpSpPr>
            <a:xfrm>
              <a:off x="6417310" y="1764832"/>
              <a:ext cx="5774690" cy="3202456"/>
              <a:chOff x="6417310" y="754369"/>
              <a:chExt cx="5774690" cy="3202456"/>
            </a:xfrm>
          </p:grpSpPr>
          <p:cxnSp>
            <p:nvCxnSpPr>
              <p:cNvPr id="15" name="Connecteur droit 9">
                <a:extLst>
                  <a:ext uri="{FF2B5EF4-FFF2-40B4-BE49-F238E27FC236}">
                    <a16:creationId xmlns:a16="http://schemas.microsoft.com/office/drawing/2014/main" id="{FB073F5B-DB8B-B249-88D3-DB6EB93C2B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73419"/>
                <a:ext cx="5774690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0">
                <a:extLst>
                  <a:ext uri="{FF2B5EF4-FFF2-40B4-BE49-F238E27FC236}">
                    <a16:creationId xmlns:a16="http://schemas.microsoft.com/office/drawing/2014/main" id="{8D613884-E101-3F40-8036-19D0466400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54369"/>
                <a:ext cx="0" cy="3202456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32D965-99F0-3C42-9570-8AF890CAD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716" y="2244679"/>
              <a:ext cx="282096" cy="183532"/>
            </a:xfrm>
            <a:custGeom>
              <a:avLst/>
              <a:gdLst>
                <a:gd name="T0" fmla="*/ 89 w 166"/>
                <a:gd name="T1" fmla="*/ 108 h 108"/>
                <a:gd name="T2" fmla="*/ 49 w 166"/>
                <a:gd name="T3" fmla="*/ 108 h 108"/>
                <a:gd name="T4" fmla="*/ 0 w 166"/>
                <a:gd name="T5" fmla="*/ 0 h 108"/>
                <a:gd name="T6" fmla="*/ 60 w 166"/>
                <a:gd name="T7" fmla="*/ 0 h 108"/>
                <a:gd name="T8" fmla="*/ 89 w 166"/>
                <a:gd name="T9" fmla="*/ 108 h 108"/>
                <a:gd name="T10" fmla="*/ 166 w 166"/>
                <a:gd name="T11" fmla="*/ 108 h 108"/>
                <a:gd name="T12" fmla="*/ 126 w 166"/>
                <a:gd name="T13" fmla="*/ 108 h 108"/>
                <a:gd name="T14" fmla="*/ 79 w 166"/>
                <a:gd name="T15" fmla="*/ 0 h 108"/>
                <a:gd name="T16" fmla="*/ 139 w 166"/>
                <a:gd name="T17" fmla="*/ 0 h 108"/>
                <a:gd name="T18" fmla="*/ 166 w 166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08">
                  <a:moveTo>
                    <a:pt x="89" y="108"/>
                  </a:moveTo>
                  <a:lnTo>
                    <a:pt x="49" y="108"/>
                  </a:lnTo>
                  <a:lnTo>
                    <a:pt x="0" y="0"/>
                  </a:lnTo>
                  <a:lnTo>
                    <a:pt x="60" y="0"/>
                  </a:lnTo>
                  <a:lnTo>
                    <a:pt x="89" y="108"/>
                  </a:lnTo>
                  <a:close/>
                  <a:moveTo>
                    <a:pt x="166" y="108"/>
                  </a:moveTo>
                  <a:lnTo>
                    <a:pt x="126" y="108"/>
                  </a:lnTo>
                  <a:lnTo>
                    <a:pt x="79" y="0"/>
                  </a:lnTo>
                  <a:lnTo>
                    <a:pt x="139" y="0"/>
                  </a:lnTo>
                  <a:lnTo>
                    <a:pt x="166" y="108"/>
                  </a:ln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D091F28F-D174-8240-8C36-0600FDCC4C84}"/>
              </a:ext>
            </a:extLst>
          </p:cNvPr>
          <p:cNvSpPr txBox="1">
            <a:spLocks/>
          </p:cNvSpPr>
          <p:nvPr/>
        </p:nvSpPr>
        <p:spPr>
          <a:xfrm>
            <a:off x="6026561" y="2302207"/>
            <a:ext cx="5122993" cy="307817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600" b="1" baseline="0">
                <a:solidFill>
                  <a:schemeClr val="tx2"/>
                </a:solidFill>
              </a:defRPr>
            </a:lvl1pPr>
            <a:lvl2pPr marL="625475" indent="-269875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</a:lvl2pPr>
            <a:lvl3pPr marL="719138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/>
            </a:lvl3pPr>
            <a:lvl4pPr marL="893763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ES" dirty="0"/>
              <a:t>No se sigue un sistema optimizado y organizado que permita crear interfaces a medida y para cualquier dispositivo, que a su vez sea fácil, escalable, mantenible y coherente. </a:t>
            </a:r>
            <a:r>
              <a:rPr lang="en-GB" dirty="0"/>
              <a:t>”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79AD74-794C-4B43-9A5D-D8A653633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33263"/>
              </p:ext>
            </p:extLst>
          </p:nvPr>
        </p:nvGraphicFramePr>
        <p:xfrm>
          <a:off x="403930" y="2098073"/>
          <a:ext cx="4503741" cy="3002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60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899137" y="1995571"/>
            <a:ext cx="4316171" cy="2090654"/>
          </a:xfrm>
        </p:spPr>
        <p:txBody>
          <a:bodyPr/>
          <a:lstStyle/>
          <a:p>
            <a:r>
              <a:rPr lang="es-ES_tradnl" dirty="0" err="1"/>
              <a:t>Setup</a:t>
            </a:r>
            <a:r>
              <a:rPr lang="es-ES_tradnl" dirty="0"/>
              <a:t> y </a:t>
            </a:r>
            <a:r>
              <a:rPr lang="es-ES_tradnl" dirty="0" err="1"/>
              <a:t>Frameworks</a:t>
            </a:r>
            <a:r>
              <a:rPr lang="es-ES_tradnl" dirty="0"/>
              <a:t> CSS</a:t>
            </a:r>
          </a:p>
          <a:p>
            <a:r>
              <a:rPr lang="es-ES_tradnl" dirty="0"/>
              <a:t>Necesidades del cliente</a:t>
            </a:r>
          </a:p>
          <a:p>
            <a:r>
              <a:rPr lang="es-ES_tradnl" dirty="0"/>
              <a:t>Poca o nula cohesión entre diseño e ingeniería</a:t>
            </a:r>
          </a:p>
          <a:p>
            <a:r>
              <a:rPr lang="es-ES_tradnl" dirty="0"/>
              <a:t>Difícil de mantener y escalar</a:t>
            </a:r>
          </a:p>
          <a:p>
            <a:endParaRPr lang="es-ES_tradnl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Hay que buscar la raíz del problema.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El Problema, por partes.</a:t>
            </a:r>
          </a:p>
        </p:txBody>
      </p:sp>
      <p:pic>
        <p:nvPicPr>
          <p:cNvPr id="1030" name="Picture 6" descr="This Is Fine GIF">
            <a:extLst>
              <a:ext uri="{FF2B5EF4-FFF2-40B4-BE49-F238E27FC236}">
                <a16:creationId xmlns:a16="http://schemas.microsoft.com/office/drawing/2014/main" id="{E030DF44-11DD-104B-AD83-E96D58AE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94" y="1795546"/>
            <a:ext cx="3449161" cy="39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8D1D82"/>
                </a:solidFill>
              </a:rPr>
              <a:t>02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979" y="2916076"/>
            <a:ext cx="5573021" cy="1800000"/>
          </a:xfrm>
        </p:spPr>
        <p:txBody>
          <a:bodyPr/>
          <a:lstStyle/>
          <a:p>
            <a:r>
              <a:rPr lang="en-GB" dirty="0"/>
              <a:t>Design System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8F53C-10AE-4533-9D38-AF3CB67B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EA2AB-F206-484B-866E-42BD3EEF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en-GB" smtClean="0"/>
              <a:pPr lvl="0"/>
              <a:t>6</a:t>
            </a:fld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6BF8CE-87E8-4534-AD75-1842FA306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979" y="3589784"/>
            <a:ext cx="4851661" cy="288000"/>
          </a:xfrm>
        </p:spPr>
        <p:txBody>
          <a:bodyPr/>
          <a:lstStyle/>
          <a:p>
            <a:r>
              <a:rPr lang="en-GB" dirty="0"/>
              <a:t>Con Atomic design</a:t>
            </a:r>
          </a:p>
        </p:txBody>
      </p:sp>
    </p:spTree>
    <p:extLst>
      <p:ext uri="{BB962C8B-B14F-4D97-AF65-F5344CB8AC3E}">
        <p14:creationId xmlns:p14="http://schemas.microsoft.com/office/powerpoint/2010/main" val="30396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 </a:t>
            </a:r>
            <a:r>
              <a:rPr lang="en-GB" dirty="0" err="1"/>
              <a:t>Páginas</a:t>
            </a:r>
            <a:r>
              <a:rPr lang="en-GB" dirty="0"/>
              <a:t>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1028" name="Picture 4" descr="turned-on MacBook Air">
            <a:extLst>
              <a:ext uri="{FF2B5EF4-FFF2-40B4-BE49-F238E27FC236}">
                <a16:creationId xmlns:a16="http://schemas.microsoft.com/office/drawing/2014/main" id="{B1F9017F-BB91-C246-93A8-5D4F405D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89" y="1968404"/>
            <a:ext cx="5723952" cy="38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book lot">
            <a:extLst>
              <a:ext uri="{FF2B5EF4-FFF2-40B4-BE49-F238E27FC236}">
                <a16:creationId xmlns:a16="http://schemas.microsoft.com/office/drawing/2014/main" id="{FFA345D4-5ACF-C44F-B124-E88B53F47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9137" y="1968405"/>
            <a:ext cx="5027552" cy="38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pic>
        <p:nvPicPr>
          <p:cNvPr id="4098" name="Picture 2" descr="These are just some of the connected devices we need to worry about.">
            <a:extLst>
              <a:ext uri="{FF2B5EF4-FFF2-40B4-BE49-F238E27FC236}">
                <a16:creationId xmlns:a16="http://schemas.microsoft.com/office/drawing/2014/main" id="{643F91D7-E372-B94C-ADB7-F936F097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01" y="1541895"/>
            <a:ext cx="5779980" cy="433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35014F-0BF5-6849-9C81-E48A9B4D8CF7}"/>
              </a:ext>
            </a:extLst>
          </p:cNvPr>
          <p:cNvSpPr/>
          <p:nvPr/>
        </p:nvSpPr>
        <p:spPr>
          <a:xfrm>
            <a:off x="772238" y="2585219"/>
            <a:ext cx="422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Ahora</a:t>
            </a:r>
            <a:r>
              <a:rPr lang="en-GB" b="1" dirty="0"/>
              <a:t> el </a:t>
            </a:r>
            <a:r>
              <a:rPr lang="en-GB" b="1" dirty="0" err="1"/>
              <a:t>ecosistema</a:t>
            </a:r>
            <a:r>
              <a:rPr lang="en-GB" b="1" dirty="0"/>
              <a:t> digital es </a:t>
            </a:r>
            <a:r>
              <a:rPr lang="en-GB" b="1" dirty="0" err="1"/>
              <a:t>más</a:t>
            </a:r>
            <a:r>
              <a:rPr lang="en-GB" b="1" dirty="0"/>
              <a:t> bien </a:t>
            </a:r>
            <a:r>
              <a:rPr lang="en-GB" b="1" dirty="0" err="1"/>
              <a:t>esto</a:t>
            </a:r>
            <a:r>
              <a:rPr lang="en-GB" b="1" dirty="0"/>
              <a:t> =&gt;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CED2-B64B-E846-846A-84754C930E41}"/>
              </a:ext>
            </a:extLst>
          </p:cNvPr>
          <p:cNvSpPr/>
          <p:nvPr/>
        </p:nvSpPr>
        <p:spPr>
          <a:xfrm>
            <a:off x="781997" y="3283025"/>
            <a:ext cx="4615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seguir sanos mentalmente, es necesario dar unos pasos atrás y romper las responsabilidades de la creación de interfaces en piezas más pequeñas y manejables, abandonando así el concepto de un todo: Modularidad.</a:t>
            </a:r>
          </a:p>
        </p:txBody>
      </p:sp>
    </p:spTree>
    <p:extLst>
      <p:ext uri="{BB962C8B-B14F-4D97-AF65-F5344CB8AC3E}">
        <p14:creationId xmlns:p14="http://schemas.microsoft.com/office/powerpoint/2010/main" val="298572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A188"/>
                </a:solidFill>
              </a:rPr>
              <a:t>#TechDaySopraSteria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Empezando</a:t>
            </a:r>
            <a:r>
              <a:rPr lang="en-GB" dirty="0"/>
              <a:t> por el principio.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es un Design System?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5014F-0BF5-6849-9C81-E48A9B4D8CF7}"/>
              </a:ext>
            </a:extLst>
          </p:cNvPr>
          <p:cNvSpPr/>
          <p:nvPr/>
        </p:nvSpPr>
        <p:spPr>
          <a:xfrm>
            <a:off x="715020" y="1665209"/>
            <a:ext cx="422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60000"/>
            </a:pPr>
            <a:r>
              <a:rPr lang="en-GB" b="1" dirty="0" err="1"/>
              <a:t>Aunque</a:t>
            </a:r>
            <a:r>
              <a:rPr lang="en-GB" b="1" dirty="0"/>
              <a:t> no lo </a:t>
            </a:r>
            <a:r>
              <a:rPr lang="en-GB" b="1" dirty="0" err="1"/>
              <a:t>sepamos</a:t>
            </a:r>
            <a:r>
              <a:rPr lang="en-GB" b="1" dirty="0"/>
              <a:t>:</a:t>
            </a:r>
          </a:p>
        </p:txBody>
      </p:sp>
      <p:grpSp>
        <p:nvGrpSpPr>
          <p:cNvPr id="9" name="Groupe 5">
            <a:extLst>
              <a:ext uri="{FF2B5EF4-FFF2-40B4-BE49-F238E27FC236}">
                <a16:creationId xmlns:a16="http://schemas.microsoft.com/office/drawing/2014/main" id="{90C43E23-2A9B-814B-812C-542CDC194D9B}"/>
              </a:ext>
            </a:extLst>
          </p:cNvPr>
          <p:cNvGrpSpPr/>
          <p:nvPr/>
        </p:nvGrpSpPr>
        <p:grpSpPr>
          <a:xfrm>
            <a:off x="823372" y="2312489"/>
            <a:ext cx="5406533" cy="1838775"/>
            <a:chOff x="6417310" y="1764832"/>
            <a:chExt cx="5774690" cy="3202456"/>
          </a:xfrm>
        </p:grpSpPr>
        <p:grpSp>
          <p:nvGrpSpPr>
            <p:cNvPr id="12" name="Groupe 8">
              <a:extLst>
                <a:ext uri="{FF2B5EF4-FFF2-40B4-BE49-F238E27FC236}">
                  <a16:creationId xmlns:a16="http://schemas.microsoft.com/office/drawing/2014/main" id="{33691843-0848-5E4F-B3B3-5E5633DF1F6E}"/>
                </a:ext>
              </a:extLst>
            </p:cNvPr>
            <p:cNvGrpSpPr/>
            <p:nvPr/>
          </p:nvGrpSpPr>
          <p:grpSpPr>
            <a:xfrm>
              <a:off x="6417310" y="1764832"/>
              <a:ext cx="5774690" cy="3202456"/>
              <a:chOff x="6417310" y="754369"/>
              <a:chExt cx="5774690" cy="3202456"/>
            </a:xfrm>
          </p:grpSpPr>
          <p:cxnSp>
            <p:nvCxnSpPr>
              <p:cNvPr id="14" name="Connecteur droit 9">
                <a:extLst>
                  <a:ext uri="{FF2B5EF4-FFF2-40B4-BE49-F238E27FC236}">
                    <a16:creationId xmlns:a16="http://schemas.microsoft.com/office/drawing/2014/main" id="{2B692EAA-4210-8C41-AB7D-4BD2963479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73419"/>
                <a:ext cx="5774690" cy="0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0">
                <a:extLst>
                  <a:ext uri="{FF2B5EF4-FFF2-40B4-BE49-F238E27FC236}">
                    <a16:creationId xmlns:a16="http://schemas.microsoft.com/office/drawing/2014/main" id="{9CA32657-C31C-CB4A-B9EA-CFEC74D8F3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417310" y="754369"/>
                <a:ext cx="0" cy="3202456"/>
              </a:xfrm>
              <a:prstGeom prst="line">
                <a:avLst/>
              </a:prstGeom>
              <a:ln w="38100"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B2B7395-FD80-DB40-8BE6-5953B4AF1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716" y="2244679"/>
              <a:ext cx="282096" cy="183532"/>
            </a:xfrm>
            <a:custGeom>
              <a:avLst/>
              <a:gdLst>
                <a:gd name="T0" fmla="*/ 89 w 166"/>
                <a:gd name="T1" fmla="*/ 108 h 108"/>
                <a:gd name="T2" fmla="*/ 49 w 166"/>
                <a:gd name="T3" fmla="*/ 108 h 108"/>
                <a:gd name="T4" fmla="*/ 0 w 166"/>
                <a:gd name="T5" fmla="*/ 0 h 108"/>
                <a:gd name="T6" fmla="*/ 60 w 166"/>
                <a:gd name="T7" fmla="*/ 0 h 108"/>
                <a:gd name="T8" fmla="*/ 89 w 166"/>
                <a:gd name="T9" fmla="*/ 108 h 108"/>
                <a:gd name="T10" fmla="*/ 166 w 166"/>
                <a:gd name="T11" fmla="*/ 108 h 108"/>
                <a:gd name="T12" fmla="*/ 126 w 166"/>
                <a:gd name="T13" fmla="*/ 108 h 108"/>
                <a:gd name="T14" fmla="*/ 79 w 166"/>
                <a:gd name="T15" fmla="*/ 0 h 108"/>
                <a:gd name="T16" fmla="*/ 139 w 166"/>
                <a:gd name="T17" fmla="*/ 0 h 108"/>
                <a:gd name="T18" fmla="*/ 166 w 166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08">
                  <a:moveTo>
                    <a:pt x="89" y="108"/>
                  </a:moveTo>
                  <a:lnTo>
                    <a:pt x="49" y="108"/>
                  </a:lnTo>
                  <a:lnTo>
                    <a:pt x="0" y="0"/>
                  </a:lnTo>
                  <a:lnTo>
                    <a:pt x="60" y="0"/>
                  </a:lnTo>
                  <a:lnTo>
                    <a:pt x="89" y="108"/>
                  </a:lnTo>
                  <a:close/>
                  <a:moveTo>
                    <a:pt x="166" y="108"/>
                  </a:moveTo>
                  <a:lnTo>
                    <a:pt x="126" y="108"/>
                  </a:lnTo>
                  <a:lnTo>
                    <a:pt x="79" y="0"/>
                  </a:lnTo>
                  <a:lnTo>
                    <a:pt x="139" y="0"/>
                  </a:lnTo>
                  <a:lnTo>
                    <a:pt x="166" y="108"/>
                  </a:ln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C8C052-FCC8-0741-BC6F-3E4930B20BF8}"/>
              </a:ext>
            </a:extLst>
          </p:cNvPr>
          <p:cNvSpPr txBox="1">
            <a:spLocks/>
          </p:cNvSpPr>
          <p:nvPr/>
        </p:nvSpPr>
        <p:spPr>
          <a:xfrm>
            <a:off x="1681128" y="2693386"/>
            <a:ext cx="4090348" cy="134491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None/>
              <a:defRPr sz="2600" b="1" baseline="0">
                <a:solidFill>
                  <a:schemeClr val="tx2"/>
                </a:solidFill>
              </a:defRPr>
            </a:lvl1pPr>
            <a:lvl2pPr marL="625475" indent="-269875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2"/>
              </a:buBlip>
            </a:lvl2pPr>
            <a:lvl3pPr marL="719138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/>
            </a:lvl3pPr>
            <a:lvl4pPr marL="893763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ES" sz="2000" dirty="0"/>
              <a:t>No estamos diseñando páginas, estamos diseñando sistemas de componentes.</a:t>
            </a:r>
            <a:r>
              <a:rPr lang="en-GB" sz="2000" dirty="0"/>
              <a:t>”</a:t>
            </a:r>
          </a:p>
          <a:p>
            <a:r>
              <a:rPr lang="en-GB" sz="2000" b="0" i="1" dirty="0"/>
              <a:t>- </a:t>
            </a:r>
            <a:r>
              <a:rPr lang="en-GB" sz="2000" b="0" i="1" dirty="0" err="1"/>
              <a:t>Spethen</a:t>
            </a:r>
            <a:r>
              <a:rPr lang="en-GB" sz="2000" b="0" i="1" dirty="0"/>
              <a:t> Hay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205CA-5762-4E4C-8EAE-D2949924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1" y="3801128"/>
            <a:ext cx="5020629" cy="399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DDDF4-30C6-AA45-8ED6-D06364CF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567" y="4138752"/>
            <a:ext cx="11303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7BD1CB-45D3-1B4E-9E50-5E32E182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67" y="4151264"/>
            <a:ext cx="2259104" cy="10667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3134E2-12B9-BC44-A63B-9E77ED5D4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971" y="4201001"/>
            <a:ext cx="207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7427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" id="{9B543443-4290-4854-976E-507712F5B374}" vid="{750D86A1-B2E6-4098-AB42-BBB452B828AA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D858BA8BB9084D9A6E89E1DF6C58C9" ma:contentTypeVersion="2" ma:contentTypeDescription="Create a new document." ma:contentTypeScope="" ma:versionID="42c90e7cff330cb9ef145d77f344bfa8">
  <xsd:schema xmlns:xsd="http://www.w3.org/2001/XMLSchema" xmlns:xs="http://www.w3.org/2001/XMLSchema" xmlns:p="http://schemas.microsoft.com/office/2006/metadata/properties" xmlns:ns2="26f60c8f-6a5c-423c-be4f-014e9313b093" targetNamespace="http://schemas.microsoft.com/office/2006/metadata/properties" ma:root="true" ma:fieldsID="67fbbc56a9f9529d8ce5e793ba39b546" ns2:_="">
    <xsd:import namespace="26f60c8f-6a5c-423c-be4f-014e9313b0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60c8f-6a5c-423c-be4f-014e9313b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26f60c8f-6a5c-423c-be4f-014e9313b0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B33FE-B0CE-493E-B408-D1D502145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60c8f-6a5c-423c-be4f-014e9313b0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011019_SOPRASTERIA_ModèlePowerPoint_EN_16-9_10274</Template>
  <TotalTime>1295</TotalTime>
  <Words>1663</Words>
  <Application>Microsoft Office PowerPoint</Application>
  <PresentationFormat>Panorámica</PresentationFormat>
  <Paragraphs>310</Paragraphs>
  <Slides>36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Tahoma</vt:lpstr>
      <vt:lpstr>Wingdings</vt:lpstr>
      <vt:lpstr>Sopra Steria Group</vt:lpstr>
      <vt:lpstr>Presentación de PowerPoint</vt:lpstr>
      <vt:lpstr>Summary</vt:lpstr>
      <vt:lpstr>01</vt:lpstr>
      <vt:lpstr>El Problema</vt:lpstr>
      <vt:lpstr>El Problema, por partes.</vt:lpstr>
      <vt:lpstr>02</vt:lpstr>
      <vt:lpstr>¿Qué es un Design System?</vt:lpstr>
      <vt:lpstr>¿Qué es un Design System?</vt:lpstr>
      <vt:lpstr>¿Qué es un Design System?</vt:lpstr>
      <vt:lpstr>¿Qué es un Design System?</vt:lpstr>
      <vt:lpstr>¿Qué es un Design System?</vt:lpstr>
      <vt:lpstr>Ejemplos reales</vt:lpstr>
      <vt:lpstr>Implementación con Atomic Design</vt:lpstr>
      <vt:lpstr>Implementación con Atomic Design</vt:lpstr>
      <vt:lpstr>Implementación con Atomic Design</vt:lpstr>
      <vt:lpstr>Implementación con Atomic Design</vt:lpstr>
      <vt:lpstr>¿Qué es un Átomo?</vt:lpstr>
      <vt:lpstr>¿Qué es una Molécula?</vt:lpstr>
      <vt:lpstr>¿Qué es un Organismo?</vt:lpstr>
      <vt:lpstr>¿Qué es un Organismo?</vt:lpstr>
      <vt:lpstr>¿Qué es un Template?</vt:lpstr>
      <vt:lpstr>¿Qué es un Template?</vt:lpstr>
      <vt:lpstr>¿Qué es una Página?</vt:lpstr>
      <vt:lpstr>¿Qué es una Página?</vt:lpstr>
      <vt:lpstr>Algunos tips sobre Atomic Design</vt:lpstr>
      <vt:lpstr>Ejemplos reales</vt:lpstr>
      <vt:lpstr>03</vt:lpstr>
      <vt:lpstr>Beneficios</vt:lpstr>
      <vt:lpstr>¿Es para todo el mundo?</vt:lpstr>
      <vt:lpstr>04</vt:lpstr>
      <vt:lpstr>Framework/librería orientada a componentes</vt:lpstr>
      <vt:lpstr>¿Por qué Tailwindcss?</vt:lpstr>
      <vt:lpstr>Repo con el código de demostración</vt:lpstr>
      <vt:lpstr>05</vt:lpstr>
      <vt:lpstr>Plataformas para facilitar la implementación</vt:lpstr>
      <vt:lpstr>Gracias! Turno de preguntas.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with a colour gradient [Tahoma Bold 40 pt]</dc:title>
  <dc:creator>FERNANDEZ MUNOZ Natalia</dc:creator>
  <cp:lastModifiedBy>FERNANDEZ RODRIGUEZ Jose Carlos</cp:lastModifiedBy>
  <cp:revision>104</cp:revision>
  <cp:lastPrinted>2019-06-20T07:36:54Z</cp:lastPrinted>
  <dcterms:created xsi:type="dcterms:W3CDTF">2020-10-26T08:38:32Z</dcterms:created>
  <dcterms:modified xsi:type="dcterms:W3CDTF">2020-11-23T08:07:06Z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0x0101005DD858BA8BB9084D9A6E89E1DF6C58C9</vt:lpwstr>
  </property>
</Properties>
</file>